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2"/>
  </p:notesMasterIdLst>
  <p:handoutMasterIdLst>
    <p:handoutMasterId r:id="rId23"/>
  </p:handoutMasterIdLst>
  <p:sldIdLst>
    <p:sldId id="288" r:id="rId5"/>
    <p:sldId id="308" r:id="rId6"/>
    <p:sldId id="306" r:id="rId7"/>
    <p:sldId id="301" r:id="rId8"/>
    <p:sldId id="307" r:id="rId9"/>
    <p:sldId id="300" r:id="rId10"/>
    <p:sldId id="289" r:id="rId11"/>
    <p:sldId id="291" r:id="rId12"/>
    <p:sldId id="293" r:id="rId13"/>
    <p:sldId id="305" r:id="rId14"/>
    <p:sldId id="303" r:id="rId15"/>
    <p:sldId id="304" r:id="rId16"/>
    <p:sldId id="296" r:id="rId17"/>
    <p:sldId id="298" r:id="rId18"/>
    <p:sldId id="302" r:id="rId19"/>
    <p:sldId id="299" r:id="rId20"/>
    <p:sldId id="309" r:id="rId21"/>
  </p:sldIdLst>
  <p:sldSz cx="9144000" cy="6858000" type="screen4x3"/>
  <p:notesSz cx="6743700" cy="9875838"/>
  <p:defaultTextStyle>
    <a:defPPr>
      <a:defRPr lang="fi-F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4">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83"/>
    <a:srgbClr val="D96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61" autoAdjust="0"/>
    <p:restoredTop sz="96586" autoAdjust="0"/>
  </p:normalViewPr>
  <p:slideViewPr>
    <p:cSldViewPr>
      <p:cViewPr varScale="1">
        <p:scale>
          <a:sx n="73" d="100"/>
          <a:sy n="73" d="100"/>
        </p:scale>
        <p:origin x="1380" y="66"/>
      </p:cViewPr>
      <p:guideLst>
        <p:guide orient="horz" pos="16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266" y="-120"/>
      </p:cViewPr>
      <p:guideLst>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895600"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defTabSz="876300">
              <a:defRPr sz="1200">
                <a:cs typeface="+mn-cs"/>
              </a:defRPr>
            </a:lvl1pPr>
          </a:lstStyle>
          <a:p>
            <a:pPr>
              <a:defRPr/>
            </a:pPr>
            <a:endParaRPr lang="fi-FI"/>
          </a:p>
        </p:txBody>
      </p:sp>
      <p:sp>
        <p:nvSpPr>
          <p:cNvPr id="57347" name="Rectangle 3"/>
          <p:cNvSpPr>
            <a:spLocks noGrp="1" noChangeArrowheads="1"/>
          </p:cNvSpPr>
          <p:nvPr>
            <p:ph type="dt" sz="quarter" idx="1"/>
          </p:nvPr>
        </p:nvSpPr>
        <p:spPr bwMode="auto">
          <a:xfrm>
            <a:off x="3836988" y="0"/>
            <a:ext cx="2894012" cy="514350"/>
          </a:xfrm>
          <a:prstGeom prst="rect">
            <a:avLst/>
          </a:prstGeom>
          <a:noFill/>
          <a:ln w="9525">
            <a:noFill/>
            <a:miter lim="800000"/>
            <a:headEnd/>
            <a:tailEnd/>
          </a:ln>
          <a:effectLst/>
        </p:spPr>
        <p:txBody>
          <a:bodyPr vert="horz" wrap="square" lIns="87664" tIns="43832" rIns="87664" bIns="43832" numCol="1" anchor="t" anchorCtr="0" compatLnSpc="1">
            <a:prstTxWarp prst="textNoShape">
              <a:avLst/>
            </a:prstTxWarp>
          </a:bodyPr>
          <a:lstStyle>
            <a:lvl1pPr algn="r" defTabSz="876300">
              <a:defRPr sz="1200">
                <a:cs typeface="+mn-cs"/>
              </a:defRPr>
            </a:lvl1pPr>
          </a:lstStyle>
          <a:p>
            <a:pPr>
              <a:defRPr/>
            </a:pPr>
            <a:endParaRPr lang="fi-FI"/>
          </a:p>
        </p:txBody>
      </p:sp>
      <p:sp>
        <p:nvSpPr>
          <p:cNvPr id="57348" name="Rectangle 4"/>
          <p:cNvSpPr>
            <a:spLocks noGrp="1" noChangeArrowheads="1"/>
          </p:cNvSpPr>
          <p:nvPr>
            <p:ph type="ftr" sz="quarter" idx="2"/>
          </p:nvPr>
        </p:nvSpPr>
        <p:spPr bwMode="auto">
          <a:xfrm>
            <a:off x="0" y="9412288"/>
            <a:ext cx="2895600"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defTabSz="876300">
              <a:defRPr sz="1200">
                <a:cs typeface="+mn-cs"/>
              </a:defRPr>
            </a:lvl1pPr>
          </a:lstStyle>
          <a:p>
            <a:pPr>
              <a:defRPr/>
            </a:pPr>
            <a:endParaRPr lang="fi-FI"/>
          </a:p>
        </p:txBody>
      </p:sp>
      <p:sp>
        <p:nvSpPr>
          <p:cNvPr id="57349" name="Rectangle 5"/>
          <p:cNvSpPr>
            <a:spLocks noGrp="1" noChangeArrowheads="1"/>
          </p:cNvSpPr>
          <p:nvPr>
            <p:ph type="sldNum" sz="quarter" idx="3"/>
          </p:nvPr>
        </p:nvSpPr>
        <p:spPr bwMode="auto">
          <a:xfrm>
            <a:off x="3836988" y="9412288"/>
            <a:ext cx="2894012" cy="441325"/>
          </a:xfrm>
          <a:prstGeom prst="rect">
            <a:avLst/>
          </a:prstGeom>
          <a:noFill/>
          <a:ln w="9525">
            <a:noFill/>
            <a:miter lim="800000"/>
            <a:headEnd/>
            <a:tailEnd/>
          </a:ln>
          <a:effectLst/>
        </p:spPr>
        <p:txBody>
          <a:bodyPr vert="horz" wrap="square" lIns="87664" tIns="43832" rIns="87664" bIns="43832" numCol="1" anchor="b" anchorCtr="0" compatLnSpc="1">
            <a:prstTxWarp prst="textNoShape">
              <a:avLst/>
            </a:prstTxWarp>
          </a:bodyPr>
          <a:lstStyle>
            <a:lvl1pPr algn="r" defTabSz="876300">
              <a:defRPr sz="1200">
                <a:cs typeface="+mn-cs"/>
              </a:defRPr>
            </a:lvl1pPr>
          </a:lstStyle>
          <a:p>
            <a:pPr>
              <a:defRPr/>
            </a:pPr>
            <a:fld id="{427D5255-CF73-492F-B10F-955D90C448C1}" type="slidenum">
              <a:rPr lang="fi-FI"/>
              <a:pPr>
                <a:defRPr/>
              </a:pPr>
              <a:t>‹#›</a:t>
            </a:fld>
            <a:endParaRPr lang="fi-FI"/>
          </a:p>
        </p:txBody>
      </p:sp>
    </p:spTree>
    <p:extLst>
      <p:ext uri="{BB962C8B-B14F-4D97-AF65-F5344CB8AC3E}">
        <p14:creationId xmlns:p14="http://schemas.microsoft.com/office/powerpoint/2010/main" val="2677337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defTabSz="949325">
              <a:defRPr sz="1200">
                <a:cs typeface="+mn-cs"/>
              </a:defRPr>
            </a:lvl1pPr>
          </a:lstStyle>
          <a:p>
            <a:pPr>
              <a:defRPr/>
            </a:pPr>
            <a:endParaRPr lang="fi-FI"/>
          </a:p>
        </p:txBody>
      </p:sp>
      <p:sp>
        <p:nvSpPr>
          <p:cNvPr id="18435" name="Rectangle 3"/>
          <p:cNvSpPr>
            <a:spLocks noGrp="1" noChangeArrowheads="1"/>
          </p:cNvSpPr>
          <p:nvPr>
            <p:ph type="dt" idx="1"/>
          </p:nvPr>
        </p:nvSpPr>
        <p:spPr bwMode="auto">
          <a:xfrm>
            <a:off x="3819525" y="0"/>
            <a:ext cx="2922588" cy="493713"/>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lvl1pPr algn="r" defTabSz="949325">
              <a:defRPr sz="1200">
                <a:cs typeface="+mn-cs"/>
              </a:defRPr>
            </a:lvl1pPr>
          </a:lstStyle>
          <a:p>
            <a:pPr>
              <a:defRPr/>
            </a:pPr>
            <a:endParaRPr lang="fi-FI"/>
          </a:p>
        </p:txBody>
      </p:sp>
      <p:sp>
        <p:nvSpPr>
          <p:cNvPr id="16388" name="Rectangle 4"/>
          <p:cNvSpPr>
            <a:spLocks noGrp="1" noRot="1" noChangeAspect="1" noChangeArrowheads="1" noTextEdit="1"/>
          </p:cNvSpPr>
          <p:nvPr>
            <p:ph type="sldImg" idx="2"/>
          </p:nvPr>
        </p:nvSpPr>
        <p:spPr bwMode="auto">
          <a:xfrm>
            <a:off x="869950" y="768350"/>
            <a:ext cx="4940300" cy="3703638"/>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674688" y="4691063"/>
            <a:ext cx="5394325" cy="4443412"/>
          </a:xfrm>
          <a:prstGeom prst="rect">
            <a:avLst/>
          </a:prstGeom>
          <a:noFill/>
          <a:ln w="9525">
            <a:noFill/>
            <a:miter lim="800000"/>
            <a:headEnd/>
            <a:tailEnd/>
          </a:ln>
          <a:effectLst/>
        </p:spPr>
        <p:txBody>
          <a:bodyPr vert="horz" wrap="square" lIns="94957" tIns="47479" rIns="94957" bIns="47479"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8438" name="Rectangle 6"/>
          <p:cNvSpPr>
            <a:spLocks noGrp="1" noChangeArrowheads="1"/>
          </p:cNvSpPr>
          <p:nvPr>
            <p:ph type="ftr" sz="quarter" idx="4"/>
          </p:nvPr>
        </p:nvSpPr>
        <p:spPr bwMode="auto">
          <a:xfrm>
            <a:off x="0"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defTabSz="949325">
              <a:defRPr sz="1200">
                <a:cs typeface="+mn-cs"/>
              </a:defRPr>
            </a:lvl1pPr>
          </a:lstStyle>
          <a:p>
            <a:pPr>
              <a:defRPr/>
            </a:pPr>
            <a:endParaRPr lang="fi-FI"/>
          </a:p>
        </p:txBody>
      </p:sp>
      <p:sp>
        <p:nvSpPr>
          <p:cNvPr id="18439" name="Rectangle 7"/>
          <p:cNvSpPr>
            <a:spLocks noGrp="1" noChangeArrowheads="1"/>
          </p:cNvSpPr>
          <p:nvPr>
            <p:ph type="sldNum" sz="quarter" idx="5"/>
          </p:nvPr>
        </p:nvSpPr>
        <p:spPr bwMode="auto">
          <a:xfrm>
            <a:off x="3819525" y="9380538"/>
            <a:ext cx="2922588" cy="493712"/>
          </a:xfrm>
          <a:prstGeom prst="rect">
            <a:avLst/>
          </a:prstGeom>
          <a:noFill/>
          <a:ln w="9525">
            <a:noFill/>
            <a:miter lim="800000"/>
            <a:headEnd/>
            <a:tailEnd/>
          </a:ln>
          <a:effectLst/>
        </p:spPr>
        <p:txBody>
          <a:bodyPr vert="horz" wrap="square" lIns="94957" tIns="47479" rIns="94957" bIns="47479" numCol="1" anchor="b" anchorCtr="0" compatLnSpc="1">
            <a:prstTxWarp prst="textNoShape">
              <a:avLst/>
            </a:prstTxWarp>
          </a:bodyPr>
          <a:lstStyle>
            <a:lvl1pPr algn="r" defTabSz="949325">
              <a:defRPr sz="1200">
                <a:cs typeface="+mn-cs"/>
              </a:defRPr>
            </a:lvl1pPr>
          </a:lstStyle>
          <a:p>
            <a:pPr>
              <a:defRPr/>
            </a:pPr>
            <a:fld id="{5312E06E-8A9D-4E03-A5FC-18B53F18C2A2}" type="slidenum">
              <a:rPr lang="fi-FI"/>
              <a:pPr>
                <a:defRPr/>
              </a:pPr>
              <a:t>‹#›</a:t>
            </a:fld>
            <a:endParaRPr lang="fi-FI"/>
          </a:p>
        </p:txBody>
      </p:sp>
    </p:spTree>
    <p:extLst>
      <p:ext uri="{BB962C8B-B14F-4D97-AF65-F5344CB8AC3E}">
        <p14:creationId xmlns:p14="http://schemas.microsoft.com/office/powerpoint/2010/main" val="29041861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_sininen">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2" name="Kuv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6516216" y="1952836"/>
            <a:ext cx="2628292" cy="4428492"/>
          </a:xfrm>
          <a:prstGeom prst="rect">
            <a:avLst/>
          </a:prstGeom>
        </p:spPr>
      </p:pic>
      <p:sp>
        <p:nvSpPr>
          <p:cNvPr id="13" name="Otsikko 6"/>
          <p:cNvSpPr>
            <a:spLocks noGrp="1"/>
          </p:cNvSpPr>
          <p:nvPr>
            <p:ph type="title" hasCustomPrompt="1"/>
          </p:nvPr>
        </p:nvSpPr>
        <p:spPr>
          <a:xfrm>
            <a:off x="395536" y="2924944"/>
            <a:ext cx="6048672" cy="1584176"/>
          </a:xfrm>
          <a:prstGeom prst="rect">
            <a:avLst/>
          </a:prstGeom>
        </p:spPr>
        <p:txBody>
          <a:bodyPr/>
          <a:lstStyle>
            <a:lvl1pPr algn="ctr">
              <a:defRPr sz="3600" baseline="0">
                <a:solidFill>
                  <a:schemeClr val="bg1"/>
                </a:solidFill>
              </a:defRPr>
            </a:lvl1pPr>
          </a:lstStyle>
          <a:p>
            <a:r>
              <a:rPr lang="fi-FI" dirty="0"/>
              <a:t>Lisää otsikko</a:t>
            </a:r>
          </a:p>
        </p:txBody>
      </p:sp>
      <p:sp>
        <p:nvSpPr>
          <p:cNvPr id="14" name="Tekstin paikkamerkki 16"/>
          <p:cNvSpPr>
            <a:spLocks noGrp="1"/>
          </p:cNvSpPr>
          <p:nvPr>
            <p:ph type="body" sz="quarter" idx="10"/>
          </p:nvPr>
        </p:nvSpPr>
        <p:spPr>
          <a:xfrm>
            <a:off x="395536"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a:t>
            </a:r>
          </a:p>
        </p:txBody>
      </p:sp>
      <p:sp>
        <p:nvSpPr>
          <p:cNvPr id="15" name="Platshållare för datum 3"/>
          <p:cNvSpPr>
            <a:spLocks noGrp="1"/>
          </p:cNvSpPr>
          <p:nvPr>
            <p:ph type="dt" sz="half" idx="13"/>
          </p:nvPr>
        </p:nvSpPr>
        <p:spPr>
          <a:xfrm>
            <a:off x="2915816" y="6381328"/>
            <a:ext cx="936104" cy="360040"/>
          </a:xfrm>
        </p:spPr>
        <p:txBody>
          <a:bodyPr/>
          <a:lstStyle>
            <a:lvl1pPr algn="ctr">
              <a:defRPr>
                <a:solidFill>
                  <a:schemeClr val="bg1"/>
                </a:solidFill>
              </a:defRPr>
            </a:lvl1pPr>
          </a:lstStyle>
          <a:p>
            <a:fld id="{0A6EF203-F870-4E55-8AF6-CDD14368C414}" type="datetime1">
              <a:rPr lang="fi-FI" smtClean="0"/>
              <a:t>28.5.2020</a:t>
            </a:fld>
            <a:endParaRPr lang="fi-FI" dirty="0"/>
          </a:p>
        </p:txBody>
      </p:sp>
      <p:sp>
        <p:nvSpPr>
          <p:cNvPr id="16" name="Platshållare för sidfot 4"/>
          <p:cNvSpPr>
            <a:spLocks noGrp="1"/>
          </p:cNvSpPr>
          <p:nvPr>
            <p:ph type="ftr" sz="quarter" idx="14"/>
          </p:nvPr>
        </p:nvSpPr>
        <p:spPr>
          <a:xfrm>
            <a:off x="395536" y="6093296"/>
            <a:ext cx="6048672" cy="288032"/>
          </a:xfrm>
        </p:spPr>
        <p:txBody>
          <a:bodyPr/>
          <a:lstStyle>
            <a:lvl1pPr algn="ctr">
              <a:defRPr>
                <a:solidFill>
                  <a:schemeClr val="bg1"/>
                </a:solidFill>
              </a:defRPr>
            </a:lvl1pPr>
          </a:lstStyle>
          <a:p>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3"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14" name="Rektangel 10"/>
          <p:cNvSpPr/>
          <p:nvPr userDrawn="1"/>
        </p:nvSpPr>
        <p:spPr>
          <a:xfrm>
            <a:off x="7908540" y="0"/>
            <a:ext cx="123546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5" name="Kuva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3" t="964" r="33343" b="-964"/>
          <a:stretch/>
        </p:blipFill>
        <p:spPr>
          <a:xfrm>
            <a:off x="7908540" y="2960948"/>
            <a:ext cx="1225485" cy="373547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3"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14" name="Rektangel 10"/>
          <p:cNvSpPr/>
          <p:nvPr userDrawn="1"/>
        </p:nvSpPr>
        <p:spPr>
          <a:xfrm>
            <a:off x="7908540" y="0"/>
            <a:ext cx="123546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5" name="Kuva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3" t="964" r="33343" b="-964"/>
          <a:stretch/>
        </p:blipFill>
        <p:spPr>
          <a:xfrm>
            <a:off x="7908540" y="2960948"/>
            <a:ext cx="1225485" cy="373547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11"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pic>
        <p:nvPicPr>
          <p:cNvPr id="7"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8930"/>
          <a:stretch/>
        </p:blipFill>
        <p:spPr>
          <a:xfrm>
            <a:off x="7524328" y="3983580"/>
            <a:ext cx="1619654" cy="2736000"/>
          </a:xfrm>
          <a:prstGeom prst="rect">
            <a:avLst/>
          </a:prstGeom>
        </p:spPr>
      </p:pic>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2"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vihreä">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pic>
        <p:nvPicPr>
          <p:cNvPr id="7"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r="38930"/>
          <a:stretch/>
        </p:blipFill>
        <p:spPr>
          <a:xfrm>
            <a:off x="7524328" y="4005368"/>
            <a:ext cx="1619654" cy="2736000"/>
          </a:xfrm>
          <a:prstGeom prst="rect">
            <a:avLst/>
          </a:prstGeom>
        </p:spPr>
      </p:pic>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2"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Otsikko ja sisältö elementillä_oranssi">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10"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pic>
        <p:nvPicPr>
          <p:cNvPr id="7" name="Kuva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38275"/>
          <a:stretch/>
        </p:blipFill>
        <p:spPr>
          <a:xfrm>
            <a:off x="7506985" y="3987063"/>
            <a:ext cx="1637015" cy="2736000"/>
          </a:xfrm>
          <a:prstGeom prst="rect">
            <a:avLst/>
          </a:prstGeom>
        </p:spPr>
      </p:pic>
      <p:sp>
        <p:nvSpPr>
          <p:cNvPr id="11"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2"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Otsikko ja sisältö kuvalla">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5904656" cy="648072"/>
          </a:xfrm>
          <a:prstGeom prst="rect">
            <a:avLst/>
          </a:prstGeom>
        </p:spPr>
        <p:txBody>
          <a:bodyPr/>
          <a:lstStyle>
            <a:lvl1pPr>
              <a:defRPr sz="3000" baseline="0">
                <a:solidFill>
                  <a:schemeClr val="tx1"/>
                </a:solidFill>
              </a:defRPr>
            </a:lvl1pPr>
          </a:lstStyle>
          <a:p>
            <a:r>
              <a:rPr lang="fi-FI" dirty="0"/>
              <a:t>Lisää otsikko</a:t>
            </a:r>
          </a:p>
        </p:txBody>
      </p:sp>
      <p:sp>
        <p:nvSpPr>
          <p:cNvPr id="11" name="Platshållare för bild 2"/>
          <p:cNvSpPr>
            <a:spLocks noGrp="1"/>
          </p:cNvSpPr>
          <p:nvPr>
            <p:ph type="pic" idx="1"/>
          </p:nvPr>
        </p:nvSpPr>
        <p:spPr>
          <a:xfrm>
            <a:off x="7056784" y="0"/>
            <a:ext cx="205172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8" name="Tekstin paikkamerkki 16"/>
          <p:cNvSpPr>
            <a:spLocks noGrp="1"/>
          </p:cNvSpPr>
          <p:nvPr>
            <p:ph type="body" sz="quarter" idx="10"/>
          </p:nvPr>
        </p:nvSpPr>
        <p:spPr>
          <a:xfrm>
            <a:off x="827584" y="2084238"/>
            <a:ext cx="590465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7" name="Alatunnisteen paikkamerkki 5"/>
          <p:cNvSpPr>
            <a:spLocks noGrp="1"/>
          </p:cNvSpPr>
          <p:nvPr>
            <p:ph type="ftr" sz="quarter" idx="3"/>
          </p:nvPr>
        </p:nvSpPr>
        <p:spPr>
          <a:xfrm>
            <a:off x="827584" y="6357937"/>
            <a:ext cx="5904656"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0" name="Dian numeron paikkamerkki 6"/>
          <p:cNvSpPr>
            <a:spLocks noGrp="1"/>
          </p:cNvSpPr>
          <p:nvPr>
            <p:ph type="sldNum" sz="quarter" idx="4"/>
          </p:nvPr>
        </p:nvSpPr>
        <p:spPr>
          <a:xfrm>
            <a:off x="251198" y="6357936"/>
            <a:ext cx="371529"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4_Otsikko ja kuv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71600" y="4947046"/>
            <a:ext cx="6480720" cy="498178"/>
          </a:xfrm>
          <a:prstGeom prst="rect">
            <a:avLst/>
          </a:prstGeom>
        </p:spPr>
        <p:txBody>
          <a:bodyPr anchor="b"/>
          <a:lstStyle>
            <a:lvl1pPr algn="l">
              <a:defRPr sz="2200" b="0">
                <a:solidFill>
                  <a:schemeClr val="tx1"/>
                </a:solidFill>
              </a:defRPr>
            </a:lvl1pPr>
          </a:lstStyle>
          <a:p>
            <a:r>
              <a:rPr lang="fi-FI" dirty="0"/>
              <a:t>Muokkaa perustyyli napsauttamalla</a:t>
            </a:r>
          </a:p>
        </p:txBody>
      </p:sp>
      <p:sp>
        <p:nvSpPr>
          <p:cNvPr id="3" name="Platshållare för bild 2"/>
          <p:cNvSpPr>
            <a:spLocks noGrp="1"/>
          </p:cNvSpPr>
          <p:nvPr>
            <p:ph type="pic" idx="1"/>
          </p:nvPr>
        </p:nvSpPr>
        <p:spPr>
          <a:xfrm>
            <a:off x="971600" y="1268760"/>
            <a:ext cx="6480720" cy="3600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971600" y="5511354"/>
            <a:ext cx="648072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 kuva">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251520" y="260648"/>
            <a:ext cx="8640960" cy="532859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4" name="Platshållare för text 3"/>
          <p:cNvSpPr>
            <a:spLocks noGrp="1"/>
          </p:cNvSpPr>
          <p:nvPr>
            <p:ph type="body" sz="half" idx="2"/>
          </p:nvPr>
        </p:nvSpPr>
        <p:spPr>
          <a:xfrm>
            <a:off x="251520" y="5661248"/>
            <a:ext cx="8640960" cy="5099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 otsikko ja sisältölokero">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268760"/>
            <a:ext cx="8352928" cy="1143000"/>
          </a:xfrm>
          <a:prstGeom prst="rect">
            <a:avLst/>
          </a:prstGeom>
        </p:spPr>
        <p:txBody>
          <a:bodyPr/>
          <a:lstStyle>
            <a:lvl1pPr>
              <a:defRPr sz="3000">
                <a:solidFill>
                  <a:schemeClr val="tx1"/>
                </a:solidFill>
              </a:defRPr>
            </a:lvl1pPr>
          </a:lstStyle>
          <a:p>
            <a:r>
              <a:rPr lang="fi-FI" dirty="0"/>
              <a:t>Lisää otsikko</a:t>
            </a:r>
          </a:p>
        </p:txBody>
      </p:sp>
      <p:sp>
        <p:nvSpPr>
          <p:cNvPr id="3" name="Platshållare för innehåll 2"/>
          <p:cNvSpPr>
            <a:spLocks noGrp="1"/>
          </p:cNvSpPr>
          <p:nvPr>
            <p:ph idx="1"/>
          </p:nvPr>
        </p:nvSpPr>
        <p:spPr>
          <a:xfrm>
            <a:off x="251520" y="2564904"/>
            <a:ext cx="8373616" cy="3268960"/>
          </a:xfrm>
          <a:prstGeom prst="rect">
            <a:avLst/>
          </a:prstGeom>
        </p:spPr>
        <p:txBody>
          <a:bodyPr/>
          <a:lstStyle>
            <a:lvl1pPr>
              <a:buClr>
                <a:schemeClr val="tx2"/>
              </a:buClr>
              <a:defRPr sz="2200"/>
            </a:lvl1pPr>
            <a:lvl2pPr>
              <a:defRPr sz="2200"/>
            </a:lvl2pPr>
            <a:lvl3pPr>
              <a:buClr>
                <a:schemeClr val="tx2"/>
              </a:buClr>
              <a:defRPr sz="1800"/>
            </a:lvl3pPr>
            <a:lvl4pPr>
              <a:defRPr sz="1800"/>
            </a:lvl4pPr>
            <a:lvl5pPr>
              <a:buClr>
                <a:schemeClr val="accent6"/>
              </a:buClr>
              <a:defRPr/>
            </a:lvl5pPr>
          </a:lstStyle>
          <a:p>
            <a:pPr lvl="0"/>
            <a:r>
              <a:rPr lang="fi-FI"/>
              <a:t>Muokkaa tekstin perustyylejä</a:t>
            </a:r>
          </a:p>
          <a:p>
            <a:pPr lvl="1"/>
            <a:r>
              <a:rPr lang="fi-FI"/>
              <a:t>toinen taso</a:t>
            </a:r>
          </a:p>
          <a:p>
            <a:pPr lvl="2"/>
            <a:r>
              <a:rPr lang="fi-FI"/>
              <a:t>kolmas taso</a:t>
            </a:r>
          </a:p>
          <a:p>
            <a:pPr lvl="3"/>
            <a:r>
              <a:rPr lang="fi-FI"/>
              <a:t>neljäs taso</a:t>
            </a:r>
          </a:p>
        </p:txBody>
      </p:sp>
      <p:sp>
        <p:nvSpPr>
          <p:cNvPr id="7"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8"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5_ Otsikko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980728"/>
            <a:ext cx="8568952" cy="1008112"/>
          </a:xfrm>
          <a:prstGeom prst="rect">
            <a:avLst/>
          </a:prstGeom>
        </p:spPr>
        <p:txBody>
          <a:bodyPr/>
          <a:lstStyle>
            <a:lvl1pPr>
              <a:defRPr sz="3000">
                <a:solidFill>
                  <a:schemeClr val="tx1"/>
                </a:solidFill>
              </a:defRPr>
            </a:lvl1pPr>
          </a:lstStyle>
          <a:p>
            <a:r>
              <a:rPr lang="fi-FI" dirty="0"/>
              <a:t>Lisää otsikko</a:t>
            </a:r>
          </a:p>
        </p:txBody>
      </p:sp>
      <p:sp>
        <p:nvSpPr>
          <p:cNvPr id="3" name="Platshållare för innehåll 2"/>
          <p:cNvSpPr>
            <a:spLocks noGrp="1"/>
          </p:cNvSpPr>
          <p:nvPr>
            <p:ph sz="half" idx="1"/>
          </p:nvPr>
        </p:nvSpPr>
        <p:spPr>
          <a:xfrm>
            <a:off x="251520" y="1988841"/>
            <a:ext cx="4254624" cy="4320480"/>
          </a:xfrm>
          <a:prstGeom prst="rect">
            <a:avLst/>
          </a:prstGeom>
        </p:spPr>
        <p:txBody>
          <a:bodyPr/>
          <a:lstStyle>
            <a:lvl1pPr marL="0" indent="0">
              <a:buClr>
                <a:schemeClr val="tx2"/>
              </a:buClr>
              <a:buFont typeface="Wingdings" pitchFamily="2" charset="2"/>
              <a:buNone/>
              <a:defRPr sz="2200"/>
            </a:lvl1pPr>
            <a:lvl2pPr>
              <a:defRPr sz="2200"/>
            </a:lvl2pPr>
            <a:lvl3pPr>
              <a:buClr>
                <a:schemeClr val="tx2"/>
              </a:buClr>
              <a:defRPr sz="18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4" name="Platshållare för innehåll 3"/>
          <p:cNvSpPr>
            <a:spLocks noGrp="1"/>
          </p:cNvSpPr>
          <p:nvPr>
            <p:ph sz="half" idx="2"/>
          </p:nvPr>
        </p:nvSpPr>
        <p:spPr>
          <a:xfrm>
            <a:off x="4572000" y="1988841"/>
            <a:ext cx="4248472" cy="432048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sv-SE" dirty="0"/>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dia_vihreä">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395536" y="2924944"/>
            <a:ext cx="6048672" cy="1584176"/>
          </a:xfrm>
          <a:prstGeom prst="rect">
            <a:avLst/>
          </a:prstGeom>
        </p:spPr>
        <p:txBody>
          <a:bodyPr/>
          <a:lstStyle>
            <a:lvl1pPr algn="ctr">
              <a:defRPr sz="3600" baseline="0">
                <a:solidFill>
                  <a:schemeClr val="bg1"/>
                </a:solidFill>
              </a:defRPr>
            </a:lvl1pPr>
          </a:lstStyle>
          <a:p>
            <a:r>
              <a:rPr lang="fi-FI" dirty="0"/>
              <a:t>Lisää otsikko</a:t>
            </a:r>
          </a:p>
        </p:txBody>
      </p:sp>
      <p:sp>
        <p:nvSpPr>
          <p:cNvPr id="7" name="Tekstin paikkamerkki 16"/>
          <p:cNvSpPr>
            <a:spLocks noGrp="1"/>
          </p:cNvSpPr>
          <p:nvPr>
            <p:ph type="body" sz="quarter" idx="10"/>
          </p:nvPr>
        </p:nvSpPr>
        <p:spPr>
          <a:xfrm>
            <a:off x="395536" y="4509120"/>
            <a:ext cx="6048672" cy="1584176"/>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a:t>
            </a:r>
          </a:p>
        </p:txBody>
      </p:sp>
      <p:sp>
        <p:nvSpPr>
          <p:cNvPr id="12" name="Platshållare för datum 3"/>
          <p:cNvSpPr>
            <a:spLocks noGrp="1"/>
          </p:cNvSpPr>
          <p:nvPr>
            <p:ph type="dt" sz="half" idx="13"/>
          </p:nvPr>
        </p:nvSpPr>
        <p:spPr>
          <a:xfrm>
            <a:off x="2915816" y="6381328"/>
            <a:ext cx="936104" cy="360040"/>
          </a:xfrm>
        </p:spPr>
        <p:txBody>
          <a:bodyPr/>
          <a:lstStyle>
            <a:lvl1pPr algn="ctr">
              <a:defRPr>
                <a:solidFill>
                  <a:schemeClr val="bg1"/>
                </a:solidFill>
              </a:defRPr>
            </a:lvl1pPr>
          </a:lstStyle>
          <a:p>
            <a:fld id="{0A6EF203-F870-4E55-8AF6-CDD14368C414}" type="datetime1">
              <a:rPr lang="fi-FI" smtClean="0"/>
              <a:t>28.5.2020</a:t>
            </a:fld>
            <a:endParaRPr lang="fi-FI" dirty="0"/>
          </a:p>
        </p:txBody>
      </p:sp>
      <p:sp>
        <p:nvSpPr>
          <p:cNvPr id="13" name="Platshållare för sidfot 4"/>
          <p:cNvSpPr>
            <a:spLocks noGrp="1"/>
          </p:cNvSpPr>
          <p:nvPr>
            <p:ph type="ftr" sz="quarter" idx="14"/>
          </p:nvPr>
        </p:nvSpPr>
        <p:spPr>
          <a:xfrm>
            <a:off x="395536" y="6093296"/>
            <a:ext cx="6048672" cy="288032"/>
          </a:xfrm>
        </p:spPr>
        <p:txBody>
          <a:bodyPr/>
          <a:lstStyle>
            <a:lvl1pPr algn="ctr">
              <a:defRPr>
                <a:solidFill>
                  <a:schemeClr val="bg1"/>
                </a:solidFill>
              </a:defRPr>
            </a:lvl1pPr>
          </a:lstStyle>
          <a:p>
            <a:endParaRPr lang="fi-FI" dirty="0"/>
          </a:p>
        </p:txBody>
      </p:sp>
      <p:pic>
        <p:nvPicPr>
          <p:cNvPr id="9" name="Kuva 8"/>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6516216" y="1952836"/>
            <a:ext cx="2628292" cy="442849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5_ Otsikot ja kaksi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196752"/>
            <a:ext cx="8640960" cy="576064"/>
          </a:xfrm>
          <a:prstGeom prst="rect">
            <a:avLst/>
          </a:prstGeom>
        </p:spPr>
        <p:txBody>
          <a:bodyPr/>
          <a:lstStyle>
            <a:lvl1pPr>
              <a:defRPr sz="3000">
                <a:solidFill>
                  <a:schemeClr val="tx1"/>
                </a:solidFill>
              </a:defRPr>
            </a:lvl1pPr>
          </a:lstStyle>
          <a:p>
            <a:r>
              <a:rPr lang="fi-FI" dirty="0"/>
              <a:t>Lisää otsikko</a:t>
            </a:r>
          </a:p>
        </p:txBody>
      </p:sp>
      <p:sp>
        <p:nvSpPr>
          <p:cNvPr id="3" name="Platshållare för text 2"/>
          <p:cNvSpPr>
            <a:spLocks noGrp="1"/>
          </p:cNvSpPr>
          <p:nvPr>
            <p:ph type="body" idx="1"/>
          </p:nvPr>
        </p:nvSpPr>
        <p:spPr>
          <a:xfrm>
            <a:off x="251520" y="1988840"/>
            <a:ext cx="4248472" cy="72008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Platshållare för innehåll 3"/>
          <p:cNvSpPr>
            <a:spLocks noGrp="1"/>
          </p:cNvSpPr>
          <p:nvPr>
            <p:ph sz="half" idx="2"/>
          </p:nvPr>
        </p:nvSpPr>
        <p:spPr>
          <a:xfrm>
            <a:off x="251520" y="2894955"/>
            <a:ext cx="4248472"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buClr>
                <a:schemeClr val="accent6"/>
              </a:buCl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5" name="Platshållare för text 4"/>
          <p:cNvSpPr>
            <a:spLocks noGrp="1"/>
          </p:cNvSpPr>
          <p:nvPr>
            <p:ph type="body" sz="quarter" idx="3"/>
          </p:nvPr>
        </p:nvSpPr>
        <p:spPr>
          <a:xfrm>
            <a:off x="4644008" y="1988840"/>
            <a:ext cx="4248472" cy="711770"/>
          </a:xfrm>
          <a:prstGeom prst="rect">
            <a:avLst/>
          </a:prstGeo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Platshållare för innehåll 5"/>
          <p:cNvSpPr>
            <a:spLocks noGrp="1"/>
          </p:cNvSpPr>
          <p:nvPr>
            <p:ph sz="quarter" idx="4"/>
          </p:nvPr>
        </p:nvSpPr>
        <p:spPr>
          <a:xfrm>
            <a:off x="4645025" y="2894955"/>
            <a:ext cx="4247455" cy="3414365"/>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1600"/>
            </a:lvl5pPr>
            <a:lvl6pPr>
              <a:defRPr sz="1600"/>
            </a:lvl6pPr>
            <a:lvl7pPr>
              <a:defRPr sz="1600"/>
            </a:lvl7pPr>
            <a:lvl8pPr>
              <a:defRPr sz="1600"/>
            </a:lvl8pPr>
            <a:lvl9pPr>
              <a:defRPr sz="1600"/>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10" name="Alatunnisteen paikkamerkki 5"/>
          <p:cNvSpPr>
            <a:spLocks noGrp="1"/>
          </p:cNvSpPr>
          <p:nvPr>
            <p:ph type="ftr" sz="quarter" idx="10"/>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1" name="Dian numeron paikkamerkki 6"/>
          <p:cNvSpPr>
            <a:spLocks noGrp="1"/>
          </p:cNvSpPr>
          <p:nvPr>
            <p:ph type="sldNum" sz="quarter" idx="11"/>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5_ Otsikko ja kaksi erikokoista  sisältölokero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51520" y="1268760"/>
            <a:ext cx="4032448" cy="792088"/>
          </a:xfrm>
          <a:prstGeom prst="rect">
            <a:avLst/>
          </a:prstGeom>
        </p:spPr>
        <p:txBody>
          <a:bodyPr anchor="b"/>
          <a:lstStyle>
            <a:lvl1pPr algn="l">
              <a:defRPr sz="2200" b="0">
                <a:solidFill>
                  <a:schemeClr val="tx1"/>
                </a:solidFill>
              </a:defRPr>
            </a:lvl1pPr>
          </a:lstStyle>
          <a:p>
            <a:r>
              <a:rPr lang="fi-FI" dirty="0"/>
              <a:t>Lisää otsikko</a:t>
            </a:r>
            <a:endParaRPr lang="fi-FI" noProof="0" dirty="0"/>
          </a:p>
        </p:txBody>
      </p:sp>
      <p:sp>
        <p:nvSpPr>
          <p:cNvPr id="3" name="Platshållare för innehåll 2"/>
          <p:cNvSpPr>
            <a:spLocks noGrp="1"/>
          </p:cNvSpPr>
          <p:nvPr>
            <p:ph idx="1"/>
          </p:nvPr>
        </p:nvSpPr>
        <p:spPr>
          <a:xfrm>
            <a:off x="4572000" y="404665"/>
            <a:ext cx="4320480" cy="5760640"/>
          </a:xfrm>
          <a:prstGeom prst="rect">
            <a:avLst/>
          </a:prstGeom>
        </p:spPr>
        <p:txBody>
          <a:bodyPr/>
          <a:lstStyle>
            <a:lvl1pPr>
              <a:buClr>
                <a:schemeClr val="tx2"/>
              </a:buClr>
              <a:defRPr sz="2200"/>
            </a:lvl1pPr>
            <a:lvl2pPr>
              <a:buClr>
                <a:schemeClr val="tx2"/>
              </a:buClr>
              <a:defRPr sz="2200"/>
            </a:lvl2pPr>
            <a:lvl3pPr>
              <a:buClr>
                <a:schemeClr val="tx2"/>
              </a:buClr>
              <a:defRPr sz="1800"/>
            </a:lvl3pPr>
            <a:lvl4pPr>
              <a:buClr>
                <a:schemeClr val="tx2"/>
              </a:buClr>
              <a:defRPr sz="18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p:txBody>
      </p:sp>
      <p:sp>
        <p:nvSpPr>
          <p:cNvPr id="4" name="Platshållare för text 3"/>
          <p:cNvSpPr>
            <a:spLocks noGrp="1"/>
          </p:cNvSpPr>
          <p:nvPr>
            <p:ph type="body" sz="half" idx="2"/>
          </p:nvPr>
        </p:nvSpPr>
        <p:spPr>
          <a:xfrm>
            <a:off x="251520" y="2204864"/>
            <a:ext cx="4032448" cy="3960440"/>
          </a:xfrm>
          <a:prstGeom prst="rect">
            <a:avLst/>
          </a:prstGeom>
        </p:spPr>
        <p:txBody>
          <a:bodyPr/>
          <a:lstStyle>
            <a:lvl1pPr marL="0" indent="0">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9"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Tyhjä">
    <p:spTree>
      <p:nvGrpSpPr>
        <p:cNvPr id="1" name=""/>
        <p:cNvGrpSpPr/>
        <p:nvPr/>
      </p:nvGrpSpPr>
      <p:grpSpPr>
        <a:xfrm>
          <a:off x="0" y="0"/>
          <a:ext cx="0" cy="0"/>
          <a:chOff x="0" y="0"/>
          <a:chExt cx="0" cy="0"/>
        </a:xfrm>
      </p:grpSpPr>
      <p:sp>
        <p:nvSpPr>
          <p:cNvPr id="5"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6"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dia_oranssi">
    <p:spTree>
      <p:nvGrpSpPr>
        <p:cNvPr id="1" name=""/>
        <p:cNvGrpSpPr/>
        <p:nvPr/>
      </p:nvGrpSpPr>
      <p:grpSpPr>
        <a:xfrm>
          <a:off x="0" y="0"/>
          <a:ext cx="0" cy="0"/>
          <a:chOff x="0" y="0"/>
          <a:chExt cx="0" cy="0"/>
        </a:xfrm>
      </p:grpSpPr>
      <p:sp>
        <p:nvSpPr>
          <p:cNvPr id="10" name="Rektangel 9"/>
          <p:cNvSpPr/>
          <p:nvPr userDrawn="1"/>
        </p:nvSpPr>
        <p:spPr>
          <a:xfrm>
            <a:off x="0" y="981075"/>
            <a:ext cx="9144000" cy="58769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sp>
        <p:nvSpPr>
          <p:cNvPr id="6" name="Otsikko 6"/>
          <p:cNvSpPr>
            <a:spLocks noGrp="1"/>
          </p:cNvSpPr>
          <p:nvPr>
            <p:ph type="title" hasCustomPrompt="1"/>
          </p:nvPr>
        </p:nvSpPr>
        <p:spPr>
          <a:xfrm>
            <a:off x="395536" y="2924944"/>
            <a:ext cx="5976664" cy="1656184"/>
          </a:xfrm>
          <a:prstGeom prst="rect">
            <a:avLst/>
          </a:prstGeom>
        </p:spPr>
        <p:txBody>
          <a:bodyPr/>
          <a:lstStyle>
            <a:lvl1pPr algn="ctr">
              <a:defRPr sz="3600" baseline="0">
                <a:solidFill>
                  <a:schemeClr val="bg1"/>
                </a:solidFill>
              </a:defRPr>
            </a:lvl1pPr>
          </a:lstStyle>
          <a:p>
            <a:r>
              <a:rPr lang="fi-FI" dirty="0"/>
              <a:t>Lisää otsikko</a:t>
            </a:r>
          </a:p>
        </p:txBody>
      </p:sp>
      <p:sp>
        <p:nvSpPr>
          <p:cNvPr id="7" name="Tekstin paikkamerkki 16"/>
          <p:cNvSpPr>
            <a:spLocks noGrp="1"/>
          </p:cNvSpPr>
          <p:nvPr>
            <p:ph type="body" sz="quarter" idx="10"/>
          </p:nvPr>
        </p:nvSpPr>
        <p:spPr>
          <a:xfrm>
            <a:off x="395536" y="4581128"/>
            <a:ext cx="5976664" cy="1440160"/>
          </a:xfrm>
          <a:prstGeom prst="rect">
            <a:avLst/>
          </a:prstGeom>
        </p:spPr>
        <p:txBody>
          <a:bodyPr/>
          <a:lstStyle>
            <a:lvl1pPr algn="ctr">
              <a:buClr>
                <a:schemeClr val="accent6"/>
              </a:buClr>
              <a:buFont typeface="Wingdings" pitchFamily="2" charset="2"/>
              <a:buNone/>
              <a:defRPr sz="2400" baseline="0">
                <a:solidFill>
                  <a:schemeClr val="bg1"/>
                </a:solidFill>
              </a:defRPr>
            </a:lvl1pPr>
          </a:lstStyle>
          <a:p>
            <a:pPr lvl="0"/>
            <a:r>
              <a:rPr lang="fi-FI"/>
              <a:t>Muokkaa tekstin perustyylejä</a:t>
            </a:r>
          </a:p>
        </p:txBody>
      </p:sp>
      <p:sp>
        <p:nvSpPr>
          <p:cNvPr id="12" name="Platshållare för datum 3"/>
          <p:cNvSpPr>
            <a:spLocks noGrp="1"/>
          </p:cNvSpPr>
          <p:nvPr>
            <p:ph type="dt" sz="half" idx="13"/>
          </p:nvPr>
        </p:nvSpPr>
        <p:spPr>
          <a:xfrm>
            <a:off x="2915816" y="6381328"/>
            <a:ext cx="936104" cy="360040"/>
          </a:xfrm>
        </p:spPr>
        <p:txBody>
          <a:bodyPr/>
          <a:lstStyle>
            <a:lvl1pPr algn="ctr">
              <a:defRPr>
                <a:solidFill>
                  <a:schemeClr val="bg1"/>
                </a:solidFill>
              </a:defRPr>
            </a:lvl1pPr>
          </a:lstStyle>
          <a:p>
            <a:fld id="{F9A1BA1C-CA7B-4B83-8FC8-A35F8226C412}" type="datetime1">
              <a:rPr lang="fi-FI" smtClean="0"/>
              <a:t>28.5.2020</a:t>
            </a:fld>
            <a:endParaRPr lang="fi-FI" dirty="0"/>
          </a:p>
        </p:txBody>
      </p:sp>
      <p:sp>
        <p:nvSpPr>
          <p:cNvPr id="13" name="Platshållare för sidfot 4"/>
          <p:cNvSpPr>
            <a:spLocks noGrp="1"/>
          </p:cNvSpPr>
          <p:nvPr>
            <p:ph type="ftr" sz="quarter" idx="14"/>
          </p:nvPr>
        </p:nvSpPr>
        <p:spPr>
          <a:xfrm>
            <a:off x="395536" y="6021288"/>
            <a:ext cx="5976664" cy="360040"/>
          </a:xfrm>
        </p:spPr>
        <p:txBody>
          <a:bodyPr/>
          <a:lstStyle>
            <a:lvl1pPr algn="ctr">
              <a:defRPr>
                <a:solidFill>
                  <a:schemeClr val="bg1"/>
                </a:solidFill>
              </a:defRPr>
            </a:lvl1pPr>
          </a:lstStyle>
          <a:p>
            <a:endParaRPr lang="fi-FI" dirty="0"/>
          </a:p>
        </p:txBody>
      </p:sp>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r="38773"/>
          <a:stretch/>
        </p:blipFill>
        <p:spPr>
          <a:xfrm>
            <a:off x="6516216" y="1952836"/>
            <a:ext cx="2628292" cy="442849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827584" y="1268760"/>
            <a:ext cx="7776864" cy="642942"/>
          </a:xfrm>
          <a:prstGeom prst="rect">
            <a:avLst/>
          </a:prstGeom>
        </p:spPr>
        <p:txBody>
          <a:bodyPr/>
          <a:lstStyle>
            <a:lvl1pPr>
              <a:defRPr sz="3000" baseline="0">
                <a:solidFill>
                  <a:schemeClr val="tx1"/>
                </a:solidFill>
              </a:defRPr>
            </a:lvl1pPr>
          </a:lstStyle>
          <a:p>
            <a:r>
              <a:rPr lang="fi-FI" dirty="0"/>
              <a:t>Lisää otsikko</a:t>
            </a:r>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0"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tsikko ja sisältö hankelogoill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827584" y="1268760"/>
            <a:ext cx="7776864" cy="642942"/>
          </a:xfrm>
          <a:prstGeom prst="rect">
            <a:avLst/>
          </a:prstGeom>
        </p:spPr>
        <p:txBody>
          <a:bodyPr/>
          <a:lstStyle>
            <a:lvl1pPr>
              <a:defRPr lang="fi-FI" sz="3000" dirty="0">
                <a:solidFill>
                  <a:schemeClr val="tx1"/>
                </a:solidFill>
              </a:defRPr>
            </a:lvl1pPr>
          </a:lstStyle>
          <a:p>
            <a:r>
              <a:rPr lang="fi-FI" dirty="0"/>
              <a:t>Lisää otsikko</a:t>
            </a:r>
          </a:p>
        </p:txBody>
      </p:sp>
      <p:sp>
        <p:nvSpPr>
          <p:cNvPr id="7" name="Tekstin paikkamerkki 16"/>
          <p:cNvSpPr>
            <a:spLocks noGrp="1"/>
          </p:cNvSpPr>
          <p:nvPr>
            <p:ph type="body" sz="quarter" idx="10"/>
          </p:nvPr>
        </p:nvSpPr>
        <p:spPr>
          <a:xfrm>
            <a:off x="827584" y="2084238"/>
            <a:ext cx="7782694"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pic>
        <p:nvPicPr>
          <p:cNvPr id="8" name="Kuva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7715363" y="134732"/>
            <a:ext cx="853081" cy="882000"/>
          </a:xfrm>
          <a:prstGeom prst="rect">
            <a:avLst/>
          </a:prstGeom>
          <a:noFill/>
          <a:ln w="9525">
            <a:noFill/>
            <a:miter lim="800000"/>
            <a:headEnd/>
            <a:tailEnd/>
          </a:ln>
        </p:spPr>
      </p:pic>
      <p:pic>
        <p:nvPicPr>
          <p:cNvPr id="12" name="Kuva 11" descr="VipuvoimaaEU_2014_2020_rgb.png"/>
          <p:cNvPicPr>
            <a:picLocks noChangeAspect="1"/>
          </p:cNvPicPr>
          <p:nvPr userDrawn="1"/>
        </p:nvPicPr>
        <p:blipFill>
          <a:blip r:embed="rId3" cstate="print"/>
          <a:stretch>
            <a:fillRect/>
          </a:stretch>
        </p:blipFill>
        <p:spPr>
          <a:xfrm>
            <a:off x="6527230" y="260648"/>
            <a:ext cx="1049332" cy="742796"/>
          </a:xfrm>
          <a:prstGeom prst="rect">
            <a:avLst/>
          </a:prstGeom>
        </p:spPr>
      </p:pic>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1"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tsikko ja sisältö_ilman logoa">
    <p:spTree>
      <p:nvGrpSpPr>
        <p:cNvPr id="1" name=""/>
        <p:cNvGrpSpPr/>
        <p:nvPr/>
      </p:nvGrpSpPr>
      <p:grpSpPr>
        <a:xfrm>
          <a:off x="0" y="0"/>
          <a:ext cx="0" cy="0"/>
          <a:chOff x="0" y="0"/>
          <a:chExt cx="0" cy="0"/>
        </a:xfrm>
      </p:grpSpPr>
      <p:sp>
        <p:nvSpPr>
          <p:cNvPr id="6" name="Otsikko 6"/>
          <p:cNvSpPr>
            <a:spLocks noGrp="1"/>
          </p:cNvSpPr>
          <p:nvPr>
            <p:ph type="title" hasCustomPrompt="1"/>
          </p:nvPr>
        </p:nvSpPr>
        <p:spPr>
          <a:xfrm>
            <a:off x="611560" y="548680"/>
            <a:ext cx="7776864" cy="648072"/>
          </a:xfrm>
          <a:prstGeom prst="rect">
            <a:avLst/>
          </a:prstGeom>
        </p:spPr>
        <p:txBody>
          <a:bodyPr/>
          <a:lstStyle>
            <a:lvl1pPr>
              <a:defRPr sz="3000" baseline="0">
                <a:solidFill>
                  <a:schemeClr val="tx1"/>
                </a:solidFill>
              </a:defRPr>
            </a:lvl1pPr>
          </a:lstStyle>
          <a:p>
            <a:r>
              <a:rPr lang="fi-FI" dirty="0"/>
              <a:t>Lisää otsikko</a:t>
            </a:r>
          </a:p>
        </p:txBody>
      </p:sp>
      <p:sp>
        <p:nvSpPr>
          <p:cNvPr id="7" name="Tekstin paikkamerkki 16"/>
          <p:cNvSpPr>
            <a:spLocks noGrp="1"/>
          </p:cNvSpPr>
          <p:nvPr>
            <p:ph type="body" sz="quarter" idx="10"/>
          </p:nvPr>
        </p:nvSpPr>
        <p:spPr>
          <a:xfrm>
            <a:off x="611560" y="1556792"/>
            <a:ext cx="7782694" cy="4536504"/>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8"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0"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otsikko ja sisältö_keskitetty">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827584" y="1988840"/>
            <a:ext cx="7344816" cy="1470025"/>
          </a:xfrm>
          <a:prstGeom prst="rect">
            <a:avLst/>
          </a:prstGeom>
        </p:spPr>
        <p:txBody>
          <a:bodyPr/>
          <a:lstStyle>
            <a:lvl1pPr algn="ctr">
              <a:defRPr sz="3000">
                <a:solidFill>
                  <a:schemeClr val="tx1"/>
                </a:solidFill>
              </a:defRPr>
            </a:lvl1pPr>
          </a:lstStyle>
          <a:p>
            <a:r>
              <a:rPr lang="fi-FI" dirty="0"/>
              <a:t>Lisää otsikko</a:t>
            </a:r>
          </a:p>
        </p:txBody>
      </p:sp>
      <p:sp>
        <p:nvSpPr>
          <p:cNvPr id="3" name="Underrubrik 2"/>
          <p:cNvSpPr>
            <a:spLocks noGrp="1"/>
          </p:cNvSpPr>
          <p:nvPr>
            <p:ph type="subTitle" idx="1"/>
          </p:nvPr>
        </p:nvSpPr>
        <p:spPr>
          <a:xfrm>
            <a:off x="827584" y="3886200"/>
            <a:ext cx="7344816" cy="1752600"/>
          </a:xfrm>
          <a:prstGeom prst="rect">
            <a:avLst/>
          </a:prstGeom>
        </p:spPr>
        <p:txBody>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7"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8"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Vain iso otsikko">
    <p:spTree>
      <p:nvGrpSpPr>
        <p:cNvPr id="1" name=""/>
        <p:cNvGrpSpPr/>
        <p:nvPr/>
      </p:nvGrpSpPr>
      <p:grpSpPr>
        <a:xfrm>
          <a:off x="0" y="0"/>
          <a:ext cx="0" cy="0"/>
          <a:chOff x="0" y="0"/>
          <a:chExt cx="0" cy="0"/>
        </a:xfrm>
      </p:grpSpPr>
      <p:sp>
        <p:nvSpPr>
          <p:cNvPr id="2" name="Rubrik 1"/>
          <p:cNvSpPr>
            <a:spLocks noGrp="1"/>
          </p:cNvSpPr>
          <p:nvPr>
            <p:ph type="title"/>
          </p:nvPr>
        </p:nvSpPr>
        <p:spPr>
          <a:xfrm>
            <a:off x="827584" y="1268760"/>
            <a:ext cx="7992888" cy="4464496"/>
          </a:xfrm>
          <a:prstGeom prst="rect">
            <a:avLst/>
          </a:prstGeom>
        </p:spPr>
        <p:txBody>
          <a:bodyPr/>
          <a:lstStyle>
            <a:lvl1pPr>
              <a:defRPr>
                <a:solidFill>
                  <a:schemeClr val="tx1"/>
                </a:solidFill>
              </a:defRPr>
            </a:lvl1pPr>
          </a:lstStyle>
          <a:p>
            <a:r>
              <a:rPr lang="fi-FI"/>
              <a:t>Muokkaa perustyyl. napsautt.</a:t>
            </a:r>
            <a:endParaRPr lang="fi-FI" dirty="0"/>
          </a:p>
        </p:txBody>
      </p:sp>
      <p:sp>
        <p:nvSpPr>
          <p:cNvPr id="5"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6"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Otsikko ja sisältö elementillä_sininen">
    <p:spTree>
      <p:nvGrpSpPr>
        <p:cNvPr id="1" name=""/>
        <p:cNvGrpSpPr/>
        <p:nvPr/>
      </p:nvGrpSpPr>
      <p:grpSpPr>
        <a:xfrm>
          <a:off x="0" y="0"/>
          <a:ext cx="0" cy="0"/>
          <a:chOff x="0" y="0"/>
          <a:chExt cx="0" cy="0"/>
        </a:xfrm>
      </p:grpSpPr>
      <p:sp>
        <p:nvSpPr>
          <p:cNvPr id="6" name="Otsikko 6"/>
          <p:cNvSpPr>
            <a:spLocks noGrp="1"/>
          </p:cNvSpPr>
          <p:nvPr userDrawn="1">
            <p:ph type="title" hasCustomPrompt="1"/>
          </p:nvPr>
        </p:nvSpPr>
        <p:spPr>
          <a:xfrm>
            <a:off x="827584" y="1268760"/>
            <a:ext cx="6624736" cy="648072"/>
          </a:xfrm>
          <a:prstGeom prst="rect">
            <a:avLst/>
          </a:prstGeom>
        </p:spPr>
        <p:txBody>
          <a:bodyPr/>
          <a:lstStyle>
            <a:lvl1pPr>
              <a:defRPr sz="3000" baseline="0">
                <a:solidFill>
                  <a:schemeClr val="tx1"/>
                </a:solidFill>
              </a:defRPr>
            </a:lvl1pPr>
          </a:lstStyle>
          <a:p>
            <a:r>
              <a:rPr lang="fi-FI" dirty="0"/>
              <a:t>Lisää otsikko</a:t>
            </a:r>
          </a:p>
        </p:txBody>
      </p:sp>
      <p:sp>
        <p:nvSpPr>
          <p:cNvPr id="8" name="Tekstin paikkamerkki 16"/>
          <p:cNvSpPr>
            <a:spLocks noGrp="1"/>
          </p:cNvSpPr>
          <p:nvPr>
            <p:ph type="body" sz="quarter" idx="10"/>
          </p:nvPr>
        </p:nvSpPr>
        <p:spPr>
          <a:xfrm>
            <a:off x="827584" y="2084238"/>
            <a:ext cx="6624736" cy="3937050"/>
          </a:xfrm>
          <a:prstGeom prst="rect">
            <a:avLst/>
          </a:prstGeom>
        </p:spPr>
        <p:txBody>
          <a:bodyPr/>
          <a:lstStyle>
            <a:lvl1pPr>
              <a:buClr>
                <a:schemeClr val="tx2"/>
              </a:buClr>
              <a:buFont typeface="Wingdings" pitchFamily="2" charset="2"/>
              <a:buChar char="§"/>
              <a:defRPr sz="2200" baseline="0">
                <a:solidFill>
                  <a:schemeClr val="tx1"/>
                </a:solidFill>
              </a:defRPr>
            </a:lvl1pPr>
            <a:lvl2pPr>
              <a:buNone/>
              <a:defRPr sz="2200"/>
            </a:lvl2pPr>
          </a:lstStyle>
          <a:p>
            <a:pPr lvl="0"/>
            <a:r>
              <a:rPr lang="fi-FI"/>
              <a:t>Muokkaa tekstin perustyylejä</a:t>
            </a:r>
          </a:p>
        </p:txBody>
      </p:sp>
      <p:sp>
        <p:nvSpPr>
          <p:cNvPr id="10" name="Alatunnisteen paikkamerkki 5"/>
          <p:cNvSpPr>
            <a:spLocks noGrp="1"/>
          </p:cNvSpPr>
          <p:nvPr>
            <p:ph type="ftr" sz="quarter" idx="3"/>
          </p:nvPr>
        </p:nvSpPr>
        <p:spPr>
          <a:xfrm>
            <a:off x="827584" y="6357937"/>
            <a:ext cx="6696744"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13" name="Dian numeron paikkamerkki 6"/>
          <p:cNvSpPr>
            <a:spLocks noGrp="1"/>
          </p:cNvSpPr>
          <p:nvPr>
            <p:ph type="sldNum" sz="quarter" idx="4"/>
          </p:nvPr>
        </p:nvSpPr>
        <p:spPr>
          <a:xfrm>
            <a:off x="251198" y="6357936"/>
            <a:ext cx="421368"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sp>
        <p:nvSpPr>
          <p:cNvPr id="14" name="Rektangel 10"/>
          <p:cNvSpPr/>
          <p:nvPr userDrawn="1"/>
        </p:nvSpPr>
        <p:spPr>
          <a:xfrm>
            <a:off x="7930963" y="0"/>
            <a:ext cx="1235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i-FI"/>
          </a:p>
        </p:txBody>
      </p:sp>
      <p:pic>
        <p:nvPicPr>
          <p:cNvPr id="15" name="Kuva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32813" t="964" r="33343" b="-964"/>
          <a:stretch/>
        </p:blipFill>
        <p:spPr>
          <a:xfrm>
            <a:off x="7930963" y="2960948"/>
            <a:ext cx="1225485" cy="37354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801" name="Text Box 9"/>
          <p:cNvSpPr txBox="1">
            <a:spLocks noChangeArrowheads="1"/>
          </p:cNvSpPr>
          <p:nvPr/>
        </p:nvSpPr>
        <p:spPr bwMode="auto">
          <a:xfrm>
            <a:off x="323850" y="6021388"/>
            <a:ext cx="1944688" cy="274637"/>
          </a:xfrm>
          <a:prstGeom prst="rect">
            <a:avLst/>
          </a:prstGeom>
          <a:noFill/>
          <a:ln w="9525">
            <a:noFill/>
            <a:miter lim="800000"/>
            <a:headEnd/>
            <a:tailEnd/>
          </a:ln>
          <a:effectLst/>
        </p:spPr>
        <p:txBody>
          <a:bodyPr lIns="0" tIns="0" rIns="0" bIns="0">
            <a:spAutoFit/>
          </a:bodyPr>
          <a:lstStyle/>
          <a:p>
            <a:pPr>
              <a:spcBef>
                <a:spcPct val="50000"/>
              </a:spcBef>
              <a:defRPr/>
            </a:pPr>
            <a:endParaRPr lang="fi-FI">
              <a:cs typeface="+mn-cs"/>
            </a:endParaRPr>
          </a:p>
        </p:txBody>
      </p:sp>
      <p:sp>
        <p:nvSpPr>
          <p:cNvPr id="5" name="Päivämäärän paikkamerkki 4"/>
          <p:cNvSpPr>
            <a:spLocks noGrp="1"/>
          </p:cNvSpPr>
          <p:nvPr>
            <p:ph type="dt" sz="half" idx="2"/>
          </p:nvPr>
        </p:nvSpPr>
        <p:spPr>
          <a:xfrm>
            <a:off x="7185843" y="6357936"/>
            <a:ext cx="810790" cy="365125"/>
          </a:xfrm>
          <a:prstGeom prst="rect">
            <a:avLst/>
          </a:prstGeom>
        </p:spPr>
        <p:txBody>
          <a:bodyPr vert="horz" lIns="91440" tIns="45720" rIns="91440" bIns="45720" rtlCol="0" anchor="ctr"/>
          <a:lstStyle>
            <a:lvl1pPr algn="l">
              <a:defRPr sz="1000" baseline="0" dirty="0">
                <a:solidFill>
                  <a:schemeClr val="tx1"/>
                </a:solidFill>
                <a:cs typeface="+mn-cs"/>
              </a:defRPr>
            </a:lvl1pPr>
          </a:lstStyle>
          <a:p>
            <a:pPr>
              <a:defRPr/>
            </a:pPr>
            <a:fld id="{2F2D4628-D494-4D9E-A8D0-3872F87F3AF1}" type="datetime1">
              <a:rPr lang="fi-FI" smtClean="0"/>
              <a:t>28.5.2020</a:t>
            </a:fld>
            <a:endParaRPr lang="fi-FI"/>
          </a:p>
        </p:txBody>
      </p:sp>
      <p:sp>
        <p:nvSpPr>
          <p:cNvPr id="6" name="Alatunnisteen paikkamerkki 5"/>
          <p:cNvSpPr>
            <a:spLocks noGrp="1"/>
          </p:cNvSpPr>
          <p:nvPr>
            <p:ph type="ftr" sz="quarter" idx="3"/>
          </p:nvPr>
        </p:nvSpPr>
        <p:spPr>
          <a:xfrm>
            <a:off x="755576" y="6357937"/>
            <a:ext cx="6357937" cy="365125"/>
          </a:xfrm>
          <a:prstGeom prst="rect">
            <a:avLst/>
          </a:prstGeom>
        </p:spPr>
        <p:txBody>
          <a:bodyPr vert="horz" lIns="91440" tIns="45720" rIns="91440" bIns="45720" rtlCol="0" anchor="ctr"/>
          <a:lstStyle>
            <a:lvl1pPr algn="l">
              <a:defRPr sz="1000" baseline="0" smtClean="0">
                <a:solidFill>
                  <a:schemeClr val="tx1"/>
                </a:solidFill>
                <a:cs typeface="+mn-cs"/>
              </a:defRPr>
            </a:lvl1pPr>
          </a:lstStyle>
          <a:p>
            <a:pPr>
              <a:defRPr/>
            </a:pPr>
            <a:endParaRPr lang="fi-FI" dirty="0"/>
          </a:p>
        </p:txBody>
      </p:sp>
      <p:sp>
        <p:nvSpPr>
          <p:cNvPr id="7" name="Dian numeron paikkamerkki 6"/>
          <p:cNvSpPr>
            <a:spLocks noGrp="1"/>
          </p:cNvSpPr>
          <p:nvPr>
            <p:ph type="sldNum" sz="quarter" idx="4"/>
          </p:nvPr>
        </p:nvSpPr>
        <p:spPr>
          <a:xfrm>
            <a:off x="179190" y="6357936"/>
            <a:ext cx="400050" cy="360040"/>
          </a:xfrm>
          <a:prstGeom prst="rect">
            <a:avLst/>
          </a:prstGeom>
        </p:spPr>
        <p:txBody>
          <a:bodyPr vert="horz" lIns="91440" tIns="45720" rIns="91440" bIns="45720" rtlCol="0" anchor="ctr"/>
          <a:lstStyle>
            <a:lvl1pPr algn="r">
              <a:defRPr sz="1000" baseline="0" smtClean="0">
                <a:solidFill>
                  <a:schemeClr val="tx1"/>
                </a:solidFill>
                <a:cs typeface="+mn-cs"/>
              </a:defRPr>
            </a:lvl1pPr>
          </a:lstStyle>
          <a:p>
            <a:pPr>
              <a:defRPr/>
            </a:pPr>
            <a:fld id="{1F70512E-3501-4C97-9457-F6C16E24E41E}" type="slidenum">
              <a:rPr lang="fi-FI"/>
              <a:pPr>
                <a:defRPr/>
              </a:pPr>
              <a:t>‹#›</a:t>
            </a:fld>
            <a:endParaRPr lang="fi-FI" dirty="0"/>
          </a:p>
        </p:txBody>
      </p:sp>
      <p:pic>
        <p:nvPicPr>
          <p:cNvPr id="10" name="Kuva 9" descr="ELY_LB01_FiSvEn_3L_B3___RGB_tresprak.jpg"/>
          <p:cNvPicPr>
            <a:picLocks noChangeAspect="1"/>
          </p:cNvPicPr>
          <p:nvPr userDrawn="1"/>
        </p:nvPicPr>
        <p:blipFill>
          <a:blip r:embed="rId24" cstate="print"/>
          <a:stretch>
            <a:fillRect/>
          </a:stretch>
        </p:blipFill>
        <p:spPr>
          <a:xfrm>
            <a:off x="78704" y="8620"/>
            <a:ext cx="5069360" cy="1080120"/>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748" r:id="rId2"/>
    <p:sldLayoutId id="2147483749" r:id="rId3"/>
    <p:sldLayoutId id="2147483735" r:id="rId4"/>
    <p:sldLayoutId id="2147483750" r:id="rId5"/>
    <p:sldLayoutId id="2147483736" r:id="rId6"/>
    <p:sldLayoutId id="2147483734" r:id="rId7"/>
    <p:sldLayoutId id="2147483725" r:id="rId8"/>
    <p:sldLayoutId id="2147483738" r:id="rId9"/>
    <p:sldLayoutId id="2147483739" r:id="rId10"/>
    <p:sldLayoutId id="2147483740" r:id="rId11"/>
    <p:sldLayoutId id="2147483742" r:id="rId12"/>
    <p:sldLayoutId id="2147483743" r:id="rId13"/>
    <p:sldLayoutId id="2147483744" r:id="rId14"/>
    <p:sldLayoutId id="2147483745" r:id="rId15"/>
    <p:sldLayoutId id="2147483728" r:id="rId16"/>
    <p:sldLayoutId id="2147483737" r:id="rId17"/>
    <p:sldLayoutId id="2147483721" r:id="rId18"/>
    <p:sldLayoutId id="2147483723" r:id="rId19"/>
    <p:sldLayoutId id="2147483724" r:id="rId20"/>
    <p:sldLayoutId id="2147483727" r:id="rId21"/>
    <p:sldLayoutId id="2147483726" r:id="rId22"/>
  </p:sldLayoutIdLst>
  <p:hf hdr="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Verdana" pitchFamily="34" charset="0"/>
        </a:defRPr>
      </a:lvl6pPr>
      <a:lvl7pPr marL="914400" algn="l" rtl="0" eaLnBrk="1" fontAlgn="base" hangingPunct="1">
        <a:spcBef>
          <a:spcPct val="0"/>
        </a:spcBef>
        <a:spcAft>
          <a:spcPct val="0"/>
        </a:spcAft>
        <a:defRPr sz="4000">
          <a:solidFill>
            <a:schemeClr val="tx2"/>
          </a:solidFill>
          <a:latin typeface="Verdana" pitchFamily="34" charset="0"/>
        </a:defRPr>
      </a:lvl7pPr>
      <a:lvl8pPr marL="1371600" algn="l" rtl="0" eaLnBrk="1" fontAlgn="base" hangingPunct="1">
        <a:spcBef>
          <a:spcPct val="0"/>
        </a:spcBef>
        <a:spcAft>
          <a:spcPct val="0"/>
        </a:spcAft>
        <a:defRPr sz="4000">
          <a:solidFill>
            <a:schemeClr val="tx2"/>
          </a:solidFill>
          <a:latin typeface="Verdana" pitchFamily="34" charset="0"/>
        </a:defRPr>
      </a:lvl8pPr>
      <a:lvl9pPr marL="1828800" algn="l" rtl="0" eaLnBrk="1" fontAlgn="base" hangingPunct="1">
        <a:spcBef>
          <a:spcPct val="0"/>
        </a:spcBef>
        <a:spcAft>
          <a:spcPct val="0"/>
        </a:spcAft>
        <a:defRPr sz="4000">
          <a:solidFill>
            <a:schemeClr val="tx2"/>
          </a:solidFill>
          <a:latin typeface="Verdana" pitchFamily="34" charset="0"/>
        </a:defRPr>
      </a:lvl9pPr>
    </p:titleStyle>
    <p:bodyStyle>
      <a:lvl1pPr marL="342900" indent="-342900" algn="l" rtl="0" eaLnBrk="1" fontAlgn="base" hangingPunct="1">
        <a:spcBef>
          <a:spcPct val="20000"/>
        </a:spcBef>
        <a:spcAft>
          <a:spcPct val="0"/>
        </a:spcAft>
        <a:buClr>
          <a:schemeClr val="tx2"/>
        </a:buClr>
        <a:buSzPct val="150000"/>
        <a:buFont typeface="Wingdings" pitchFamily="2" charset="2"/>
        <a:buChar char="§"/>
        <a:defRPr sz="26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lr>
          <a:schemeClr val="accent2"/>
        </a:buClr>
        <a:buSzPct val="150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Font typeface="Wingdings" pitchFamily="2" charset="2"/>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2420888"/>
            <a:ext cx="6048672" cy="2088232"/>
          </a:xfrm>
        </p:spPr>
        <p:txBody>
          <a:bodyPr/>
          <a:lstStyle/>
          <a:p>
            <a:r>
              <a:rPr lang="fi-FI" dirty="0"/>
              <a:t>Tulevaisuuden osaamisen varmistaminen ja Jatkuvan oppimisen malli</a:t>
            </a:r>
          </a:p>
        </p:txBody>
      </p:sp>
      <p:sp>
        <p:nvSpPr>
          <p:cNvPr id="4" name="Päivämäärän paikkamerkki 3"/>
          <p:cNvSpPr>
            <a:spLocks noGrp="1"/>
          </p:cNvSpPr>
          <p:nvPr>
            <p:ph type="dt" sz="half" idx="13"/>
          </p:nvPr>
        </p:nvSpPr>
        <p:spPr/>
        <p:txBody>
          <a:bodyPr/>
          <a:lstStyle/>
          <a:p>
            <a:fld id="{0A6EF203-F870-4E55-8AF6-CDD14368C414}" type="datetime1">
              <a:rPr lang="fi-FI" smtClean="0"/>
              <a:t>28.5.2020</a:t>
            </a:fld>
            <a:endParaRPr lang="fi-FI" dirty="0"/>
          </a:p>
        </p:txBody>
      </p:sp>
      <p:sp>
        <p:nvSpPr>
          <p:cNvPr id="5" name="Alatunnisteen paikkamerkki 4"/>
          <p:cNvSpPr>
            <a:spLocks noGrp="1"/>
          </p:cNvSpPr>
          <p:nvPr>
            <p:ph type="ftr" sz="quarter" idx="14"/>
          </p:nvPr>
        </p:nvSpPr>
        <p:spPr>
          <a:xfrm>
            <a:off x="395536" y="5373216"/>
            <a:ext cx="6048672" cy="1008112"/>
          </a:xfrm>
        </p:spPr>
        <p:txBody>
          <a:bodyPr/>
          <a:lstStyle/>
          <a:p>
            <a:r>
              <a:rPr lang="fi-FI" sz="1600" dirty="0"/>
              <a:t>Francesca Cucinotta, </a:t>
            </a:r>
          </a:p>
          <a:p>
            <a:r>
              <a:rPr lang="fi-FI" sz="1600" dirty="0" err="1"/>
              <a:t>Osaamis</a:t>
            </a:r>
            <a:r>
              <a:rPr lang="fi-FI" sz="1600" dirty="0"/>
              <a:t>- ja kansainvälistymispäällikkö</a:t>
            </a:r>
          </a:p>
          <a:p>
            <a:r>
              <a:rPr lang="fi-FI" sz="1600" dirty="0"/>
              <a:t>Pohjanmaan ELY-keskus</a:t>
            </a:r>
          </a:p>
        </p:txBody>
      </p:sp>
    </p:spTree>
    <p:extLst>
      <p:ext uri="{BB962C8B-B14F-4D97-AF65-F5344CB8AC3E}">
        <p14:creationId xmlns:p14="http://schemas.microsoft.com/office/powerpoint/2010/main" val="388149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1268760"/>
            <a:ext cx="7272808" cy="648072"/>
          </a:xfrm>
        </p:spPr>
        <p:txBody>
          <a:bodyPr/>
          <a:lstStyle/>
          <a:p>
            <a:r>
              <a:rPr lang="fi-FI" dirty="0"/>
              <a:t>Hallituksen työllisyyspolitiikka</a:t>
            </a:r>
          </a:p>
        </p:txBody>
      </p:sp>
      <p:sp>
        <p:nvSpPr>
          <p:cNvPr id="3" name="Tekstin paikkamerkki 2"/>
          <p:cNvSpPr>
            <a:spLocks noGrp="1"/>
          </p:cNvSpPr>
          <p:nvPr>
            <p:ph type="body" sz="quarter" idx="10"/>
          </p:nvPr>
        </p:nvSpPr>
        <p:spPr>
          <a:xfrm>
            <a:off x="395536" y="2084238"/>
            <a:ext cx="7416824" cy="3937050"/>
          </a:xfrm>
        </p:spPr>
        <p:txBody>
          <a:bodyPr/>
          <a:lstStyle/>
          <a:p>
            <a:pPr marL="0" indent="0">
              <a:buNone/>
            </a:pPr>
            <a:r>
              <a:rPr lang="fi-FI" sz="1400" dirty="0">
                <a:solidFill>
                  <a:srgbClr val="000000"/>
                </a:solidFill>
                <a:latin typeface="Arial" panose="020B0604020202020204" pitchFamily="34" charset="0"/>
              </a:rPr>
              <a:t>Tavoite:</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Tavoitteena on 75 % työllisyysaste.</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Korkea työllisyys edellyttää hyvin toimivia työmarkkinoita ja aktiivista työllisyyspolitiikkaa sekä erityisesti vaikeasti työllistyvien työmarkkinoille pääsyn tukemista. Suurin potentiaali työllisyyden kasvussa on niissä ryhmissä, joissa työllisyys on nyt matalaa joko työttömyyden tai työmarkkinoiden ulkopuolelle jäämisen takia. Näitä ryhmiä ovat esimerkiksi ikääntyneet, pelkän perusasteen koulutuksen varassa olevat, osatyökykyiset, vammaiset ja osa maahanmuuttajataustaisista.</a:t>
            </a:r>
          </a:p>
          <a:p>
            <a:pPr marL="0" indent="0">
              <a:buNone/>
            </a:pPr>
            <a:r>
              <a:rPr lang="fi-FI" sz="1400" dirty="0"/>
              <a:t>Keinoja:</a:t>
            </a:r>
            <a:r>
              <a:rPr lang="en-US" sz="1400" dirty="0"/>
              <a:t>​</a:t>
            </a:r>
          </a:p>
          <a:p>
            <a:pPr marL="285750" indent="-285750">
              <a:buFont typeface="Arial" panose="020B0604020202020204" pitchFamily="34" charset="0"/>
              <a:buChar char="•"/>
            </a:pPr>
            <a:r>
              <a:rPr lang="fi-FI" sz="1400" dirty="0"/>
              <a:t>Työllisyyspalveluiden valtakunnallista ohjausta ja hallinnonrajat ylittävää yhteistyötä</a:t>
            </a:r>
            <a:r>
              <a:rPr lang="en-US" sz="1400" dirty="0"/>
              <a:t>​ </a:t>
            </a:r>
            <a:r>
              <a:rPr lang="fi-FI" sz="1400" dirty="0"/>
              <a:t>kehitetään. </a:t>
            </a:r>
            <a:r>
              <a:rPr lang="en-US" sz="1400" dirty="0"/>
              <a:t>​</a:t>
            </a:r>
          </a:p>
          <a:p>
            <a:pPr marL="285750" indent="-285750">
              <a:buFont typeface="Arial" panose="020B0604020202020204" pitchFamily="34" charset="0"/>
              <a:buChar char="•"/>
            </a:pPr>
            <a:r>
              <a:rPr lang="fi-FI" sz="1400" dirty="0"/>
              <a:t>Kuntien roolia työllisyyspalveluiden järjestäjänä vahvistetaan. Työllisyyspalveluiden järjestäminen ja toteuttaminen voidaan sopimuksella antaa yhden tai useamman kunnan tehtäväksi kuntien kanssa tehtyjen sopimusten pohjalta.  </a:t>
            </a:r>
            <a:r>
              <a:rPr lang="en-US" sz="1400" dirty="0"/>
              <a:t>​</a:t>
            </a:r>
          </a:p>
          <a:p>
            <a:pPr marL="285750" indent="-285750">
              <a:buFont typeface="Arial" panose="020B0604020202020204" pitchFamily="34" charset="0"/>
              <a:buChar char="•"/>
            </a:pPr>
            <a:r>
              <a:rPr lang="fi-FI" sz="1400" dirty="0"/>
              <a:t>Työllisyyspalveluiden järjestäjänä toimii julkinen sektori, joka voi tuottaa palveluja yhteistyössä yksityisen ja kolmannen sektorin sekä järjestöjen kanssa.</a:t>
            </a:r>
            <a:endParaRPr lang="en-US" sz="1400" dirty="0"/>
          </a:p>
          <a:p>
            <a:endParaRPr lang="fi-FI" sz="1400" dirty="0"/>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10</a:t>
            </a:fld>
            <a:endParaRPr lang="fi-FI" dirty="0"/>
          </a:p>
        </p:txBody>
      </p:sp>
    </p:spTree>
    <p:extLst>
      <p:ext uri="{BB962C8B-B14F-4D97-AF65-F5344CB8AC3E}">
        <p14:creationId xmlns:p14="http://schemas.microsoft.com/office/powerpoint/2010/main" val="2333677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51198" y="1038429"/>
            <a:ext cx="7201122" cy="478829"/>
          </a:xfrm>
        </p:spPr>
        <p:txBody>
          <a:bodyPr/>
          <a:lstStyle/>
          <a:p>
            <a:r>
              <a:rPr lang="fi-FI" dirty="0"/>
              <a:t>Työllisyyspolitiikan toimia</a:t>
            </a:r>
          </a:p>
        </p:txBody>
      </p:sp>
      <p:sp>
        <p:nvSpPr>
          <p:cNvPr id="3" name="Tekstin paikkamerkki 2"/>
          <p:cNvSpPr>
            <a:spLocks noGrp="1"/>
          </p:cNvSpPr>
          <p:nvPr>
            <p:ph type="body" sz="quarter" idx="10"/>
          </p:nvPr>
        </p:nvSpPr>
        <p:spPr>
          <a:xfrm>
            <a:off x="251198" y="1700808"/>
            <a:ext cx="7489154" cy="4657128"/>
          </a:xfrm>
        </p:spPr>
        <p:txBody>
          <a:bodyPr/>
          <a:lstStyle/>
          <a:p>
            <a:pPr>
              <a:buFont typeface="Arial" panose="020B0604020202020204" pitchFamily="34" charset="0"/>
              <a:buChar char="•"/>
            </a:pPr>
            <a:r>
              <a:rPr lang="fi-FI" sz="1600" dirty="0">
                <a:solidFill>
                  <a:srgbClr val="000000"/>
                </a:solidFill>
                <a:latin typeface="Arial" panose="020B0604020202020204" pitchFamily="34" charset="0"/>
              </a:rPr>
              <a:t>Uudistetaan kolmannen sektorin palkkatuki. Tavoitteena on, että nykyiseen kolmannen sektorin palkkatukeen kytketään vahva yksilöllinen tuki, työkyvyn kartoitus ja muut palvelut siten, että mallista tulee uusi tuki avoimille työmarkkinoille siirtymiseen</a:t>
            </a:r>
            <a:r>
              <a:rPr lang="en-US" sz="1600" dirty="0">
                <a:solidFill>
                  <a:srgbClr val="000000"/>
                </a:solidFill>
                <a:latin typeface="Arial" panose="020B0604020202020204" pitchFamily="34" charset="0"/>
              </a:rPr>
              <a:t>​</a:t>
            </a:r>
          </a:p>
          <a:p>
            <a:pPr>
              <a:buFont typeface="Arial" panose="020B0604020202020204" pitchFamily="34" charset="0"/>
              <a:buChar char="•"/>
            </a:pPr>
            <a:r>
              <a:rPr lang="fi-FI" sz="1600" dirty="0">
                <a:solidFill>
                  <a:srgbClr val="000000"/>
                </a:solidFill>
                <a:latin typeface="Arial" panose="020B0604020202020204" pitchFamily="34" charset="0"/>
              </a:rPr>
              <a:t>Tuetaan pk-yritysten kasvua aloittamalla </a:t>
            </a:r>
            <a:r>
              <a:rPr lang="fi-FI" sz="1600" dirty="0" err="1">
                <a:solidFill>
                  <a:srgbClr val="000000"/>
                </a:solidFill>
                <a:latin typeface="Arial" panose="020B0604020202020204" pitchFamily="34" charset="0"/>
              </a:rPr>
              <a:t>rekrytukikokeilu</a:t>
            </a:r>
            <a:r>
              <a:rPr lang="fi-FI" sz="1600" dirty="0">
                <a:solidFill>
                  <a:srgbClr val="000000"/>
                </a:solidFill>
                <a:latin typeface="Arial" panose="020B0604020202020204" pitchFamily="34" charset="0"/>
              </a:rPr>
              <a:t>, jolla edistetään </a:t>
            </a:r>
            <a:r>
              <a:rPr lang="fi-FI" sz="1600" dirty="0" err="1">
                <a:solidFill>
                  <a:srgbClr val="000000"/>
                </a:solidFill>
                <a:latin typeface="Arial" panose="020B0604020202020204" pitchFamily="34" charset="0"/>
              </a:rPr>
              <a:t>kohtaantoa</a:t>
            </a:r>
            <a:r>
              <a:rPr lang="fi-FI" sz="1600" dirty="0">
                <a:solidFill>
                  <a:srgbClr val="000000"/>
                </a:solidFill>
                <a:latin typeface="Arial" panose="020B0604020202020204" pitchFamily="34" charset="0"/>
              </a:rPr>
              <a:t> ja alennetaan työttömien rekrytointikynnystä pk-yrityksiin. Yksinyrittäjän riskiä palkata ensimmäinen työntekijä madalletaan luomalla hallinnoltaan mahdollisimman kevyt tuki ensimmäisen työntekijän palkkaamiseen.</a:t>
            </a:r>
            <a:r>
              <a:rPr lang="fi-FI" sz="1600" b="1" dirty="0">
                <a:solidFill>
                  <a:srgbClr val="000000"/>
                </a:solidFill>
                <a:latin typeface="Arial" panose="020B0604020202020204" pitchFamily="34" charset="0"/>
              </a:rPr>
              <a:t> </a:t>
            </a:r>
            <a:r>
              <a:rPr lang="fi-FI" sz="1600" dirty="0">
                <a:solidFill>
                  <a:srgbClr val="000000"/>
                </a:solidFill>
                <a:latin typeface="Arial" panose="020B0604020202020204" pitchFamily="34" charset="0"/>
              </a:rPr>
              <a:t>​</a:t>
            </a:r>
          </a:p>
          <a:p>
            <a:pPr>
              <a:buFont typeface="Arial" panose="020B0604020202020204" pitchFamily="34" charset="0"/>
              <a:buChar char="•"/>
            </a:pPr>
            <a:r>
              <a:rPr lang="fi-FI" sz="1600" dirty="0">
                <a:solidFill>
                  <a:srgbClr val="000000"/>
                </a:solidFill>
                <a:latin typeface="Arial" panose="020B0604020202020204" pitchFamily="34" charset="0"/>
              </a:rPr>
              <a:t>Taataan jokaiselle alle 25-vuotiaalle nuorelle tai alle 30-vuotiaalle valmistuneelle joko työ-, työharjoittelu-, työkokeilu-, työpaja-, oppisopimus- tai kuntoutuspaikka kolmen kuukauden aikana työttömyyden alkamisesta. Hallitus edistää nuorisotakuuta asiantuntijatyön pohjalta. </a:t>
            </a:r>
            <a:r>
              <a:rPr lang="en-US" sz="1600" dirty="0">
                <a:solidFill>
                  <a:srgbClr val="000000"/>
                </a:solidFill>
                <a:latin typeface="Arial" panose="020B0604020202020204" pitchFamily="34" charset="0"/>
              </a:rPr>
              <a:t>​</a:t>
            </a:r>
          </a:p>
          <a:p>
            <a:pPr>
              <a:buFont typeface="Arial" panose="020B0604020202020204" pitchFamily="34" charset="0"/>
              <a:buChar char="•"/>
            </a:pPr>
            <a:r>
              <a:rPr lang="fi-FI" sz="1600" dirty="0">
                <a:solidFill>
                  <a:srgbClr val="000000"/>
                </a:solidFill>
                <a:latin typeface="Arial" panose="020B0604020202020204" pitchFamily="34" charset="0"/>
              </a:rPr>
              <a:t>Vahvistetaan Ohjaamo-palveluita sekä nuorten työpajatoimintaa.</a:t>
            </a:r>
            <a:r>
              <a:rPr lang="en-US" sz="1600" dirty="0">
                <a:solidFill>
                  <a:srgbClr val="000000"/>
                </a:solidFill>
                <a:latin typeface="Arial" panose="020B0604020202020204" pitchFamily="34" charset="0"/>
              </a:rPr>
              <a:t>​</a:t>
            </a:r>
          </a:p>
          <a:p>
            <a:pPr>
              <a:buFont typeface="Arial" panose="020B0604020202020204" pitchFamily="34" charset="0"/>
              <a:buChar char="•"/>
            </a:pPr>
            <a:r>
              <a:rPr lang="fi-FI" sz="1600" dirty="0">
                <a:solidFill>
                  <a:srgbClr val="000000"/>
                </a:solidFill>
                <a:latin typeface="Arial" panose="020B0604020202020204" pitchFamily="34" charset="0"/>
              </a:rPr>
              <a:t>Toteutetaan osatyökykyisille suunnattu työkykyohjelma, jolla helpotetaan heidän työllistymistään. </a:t>
            </a:r>
            <a:r>
              <a:rPr lang="en-US" sz="1600" dirty="0">
                <a:solidFill>
                  <a:srgbClr val="000000"/>
                </a:solidFill>
                <a:latin typeface="Arial" panose="020B0604020202020204" pitchFamily="34" charset="0"/>
              </a:rPr>
              <a:t>​</a:t>
            </a:r>
          </a:p>
          <a:p>
            <a:pPr>
              <a:buFont typeface="Arial" panose="020B0604020202020204" pitchFamily="34" charset="0"/>
              <a:buChar char="•"/>
            </a:pPr>
            <a:r>
              <a:rPr lang="fi-FI" sz="1600" dirty="0">
                <a:solidFill>
                  <a:srgbClr val="000000"/>
                </a:solidFill>
                <a:latin typeface="Arial" panose="020B0604020202020204" pitchFamily="34" charset="0"/>
              </a:rPr>
              <a:t>Kehitetään välityömarkkinoita. Erityisen tuen tarpeessa olevien pääsyä työllistymistä edistävien ja yksilöllisten palvelujen piiriin tehostetaan.</a:t>
            </a:r>
            <a:endParaRPr lang="en-US" sz="1600" dirty="0">
              <a:solidFill>
                <a:srgbClr val="000000"/>
              </a:solidFill>
              <a:latin typeface="Arial" panose="020B0604020202020204" pitchFamily="34" charset="0"/>
            </a:endParaRP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11</a:t>
            </a:fld>
            <a:endParaRPr lang="fi-FI" dirty="0"/>
          </a:p>
        </p:txBody>
      </p:sp>
    </p:spTree>
    <p:extLst>
      <p:ext uri="{BB962C8B-B14F-4D97-AF65-F5344CB8AC3E}">
        <p14:creationId xmlns:p14="http://schemas.microsoft.com/office/powerpoint/2010/main" val="426319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980729"/>
            <a:ext cx="7272808" cy="576064"/>
          </a:xfrm>
        </p:spPr>
        <p:txBody>
          <a:bodyPr/>
          <a:lstStyle/>
          <a:p>
            <a:r>
              <a:rPr lang="fi-FI" dirty="0"/>
              <a:t>Osaamisen kehittäminen</a:t>
            </a:r>
          </a:p>
        </p:txBody>
      </p:sp>
      <p:sp>
        <p:nvSpPr>
          <p:cNvPr id="3" name="Tekstin paikkamerkki 2"/>
          <p:cNvSpPr>
            <a:spLocks noGrp="1"/>
          </p:cNvSpPr>
          <p:nvPr>
            <p:ph type="body" sz="quarter" idx="10"/>
          </p:nvPr>
        </p:nvSpPr>
        <p:spPr>
          <a:xfrm>
            <a:off x="179512" y="1556793"/>
            <a:ext cx="7704856" cy="4896543"/>
          </a:xfrm>
        </p:spPr>
        <p:txBody>
          <a:bodyPr/>
          <a:lstStyle/>
          <a:p>
            <a:pPr marL="285750" indent="-285750">
              <a:buFont typeface="Arial" panose="020B0604020202020204" pitchFamily="34" charset="0"/>
              <a:buChar char="•"/>
            </a:pPr>
            <a:r>
              <a:rPr lang="fi-FI" sz="1400" dirty="0">
                <a:solidFill>
                  <a:srgbClr val="000000"/>
                </a:solidFill>
                <a:latin typeface="Arial" panose="020B0604020202020204" pitchFamily="34" charset="0"/>
              </a:rPr>
              <a:t>Työn murros ja </a:t>
            </a:r>
            <a:r>
              <a:rPr lang="fi-FI" sz="1400" dirty="0" err="1">
                <a:solidFill>
                  <a:srgbClr val="000000"/>
                </a:solidFill>
                <a:latin typeface="Arial" panose="020B0604020202020204" pitchFamily="34" charset="0"/>
              </a:rPr>
              <a:t>digitalisaatio</a:t>
            </a:r>
            <a:r>
              <a:rPr lang="fi-FI" sz="1400" dirty="0">
                <a:solidFill>
                  <a:srgbClr val="000000"/>
                </a:solidFill>
                <a:latin typeface="Arial" panose="020B0604020202020204" pitchFamily="34" charset="0"/>
              </a:rPr>
              <a:t> vaikuttavat siten, että työpaikkoja häviää, mutta samalla syntyy uusia tuottavampia toimialoja, yrityksiä ja työtehtäviä. Muutoksen mahdollisuuksia on tuettava kaikin keinoin edistämällä osaamista, uusiutumista, uuden teknologian käyttöönottoa ja uusien ideoiden leviämistä. Useimmat ammatit vaativat entistä korkeampaa osaamista.</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Työelämässä tarvitaan koulutuksen ja jatkuvan oppimisen uudenlaista yhteispeliä.</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Selvitetään lainsäädännön muutostarpeita työn murroksen näkökulmasta </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Kehitetään rakennemuutoksen ennakointia. Kiinnitetään erityistä huomiota aloihin, joihin kohdistuu muutospaineita teknologian kehityksen ja ilmastonmuutoksen seurauksena.</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Muutosturvaa kehitetään parantamaan työntekijöiden osaamista ja työllistymistä.</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Käynnistetään työpaikkojen tueksi monivuotinen kansallinen Työn ja työhyvinvoinnin kehittämisohjelma vauhdittamaan toimintatapojen uudistamista ja uuden teknologian hyödyntämistä</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Lisätään työelämässä muunto-, täydennys- ja erikoistumiskoulutuksia. Tavoitteena on jatkuvan oppimisen edistäminen, työntekijöiden työsuhdeturvan parantaminen, aikuisten puuttuvien perustaitojen vahvistaminen sekä eri alueiden ja toimialojen työvoimatarpeeseen</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Lisätään oppisopimusopiskelun käyttöä ensimmäisen työpaikan saamiseksi sekä uudelleenkouluttautumisen ja aikuiskoulutuksen väylänä</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Vahvistetaan työpaikalla tapahtuvaa oppimista ja työpaikkaohjaajien roolia.</a:t>
            </a:r>
            <a:r>
              <a:rPr lang="en-US" sz="1400" dirty="0">
                <a:solidFill>
                  <a:srgbClr val="000000"/>
                </a:solidFill>
                <a:latin typeface="Arial" panose="020B0604020202020204" pitchFamily="34" charset="0"/>
              </a:rPr>
              <a:t>​</a:t>
            </a:r>
          </a:p>
          <a:p>
            <a:pPr marL="285750" indent="-285750">
              <a:buFont typeface="Arial" panose="020B0604020202020204" pitchFamily="34" charset="0"/>
              <a:buChar char="•"/>
            </a:pPr>
            <a:r>
              <a:rPr lang="fi-FI" sz="1400" dirty="0">
                <a:solidFill>
                  <a:srgbClr val="000000"/>
                </a:solidFill>
                <a:latin typeface="Arial" panose="020B0604020202020204" pitchFamily="34" charset="0"/>
              </a:rPr>
              <a:t>Parannetaan työttömien mahdollisuuksia opiskella sivutoimisesti työnhaun ohessa.</a:t>
            </a:r>
            <a:endParaRPr lang="en-US" sz="1400" dirty="0">
              <a:solidFill>
                <a:srgbClr val="000000"/>
              </a:solidFill>
              <a:latin typeface="Arial" panose="020B0604020202020204" pitchFamily="34" charset="0"/>
            </a:endParaRPr>
          </a:p>
          <a:p>
            <a:endParaRPr lang="fi-FI" dirty="0"/>
          </a:p>
        </p:txBody>
      </p:sp>
      <p:sp>
        <p:nvSpPr>
          <p:cNvPr id="4" name="Alatunnisteen paikkamerkki 3"/>
          <p:cNvSpPr>
            <a:spLocks noGrp="1"/>
          </p:cNvSpPr>
          <p:nvPr>
            <p:ph type="ftr" sz="quarter" idx="3"/>
          </p:nvPr>
        </p:nvSpPr>
        <p:spPr>
          <a:xfrm>
            <a:off x="827584" y="6453336"/>
            <a:ext cx="6696744" cy="269726"/>
          </a:xfrm>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12</a:t>
            </a:fld>
            <a:endParaRPr lang="fi-FI" dirty="0"/>
          </a:p>
        </p:txBody>
      </p:sp>
    </p:spTree>
    <p:extLst>
      <p:ext uri="{BB962C8B-B14F-4D97-AF65-F5344CB8AC3E}">
        <p14:creationId xmlns:p14="http://schemas.microsoft.com/office/powerpoint/2010/main" val="761098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980728"/>
            <a:ext cx="6912768" cy="576064"/>
          </a:xfrm>
        </p:spPr>
        <p:txBody>
          <a:bodyPr/>
          <a:lstStyle/>
          <a:p>
            <a:r>
              <a:rPr lang="fi-FI" dirty="0"/>
              <a:t>Jatkuva oppiminen/OKM</a:t>
            </a:r>
          </a:p>
        </p:txBody>
      </p:sp>
      <p:sp>
        <p:nvSpPr>
          <p:cNvPr id="3" name="Tekstin paikkamerkki 2"/>
          <p:cNvSpPr>
            <a:spLocks noGrp="1"/>
          </p:cNvSpPr>
          <p:nvPr>
            <p:ph type="body" sz="quarter" idx="10"/>
          </p:nvPr>
        </p:nvSpPr>
        <p:spPr>
          <a:xfrm>
            <a:off x="107504" y="1556792"/>
            <a:ext cx="7848872" cy="4801144"/>
          </a:xfrm>
        </p:spPr>
        <p:txBody>
          <a:bodyPr/>
          <a:lstStyle/>
          <a:p>
            <a:pPr lvl="1">
              <a:buFont typeface="Arial" panose="020B0604020202020204" pitchFamily="34" charset="0"/>
              <a:buChar char="•"/>
            </a:pPr>
            <a:r>
              <a:rPr lang="fi-FI" sz="1600" dirty="0"/>
              <a:t>Osaamisen kehittäminen ja uudistaminen elämän ja työuran eri vaiheissa</a:t>
            </a:r>
          </a:p>
          <a:p>
            <a:pPr lvl="1">
              <a:buFont typeface="Arial" panose="020B0604020202020204" pitchFamily="34" charset="0"/>
              <a:buChar char="•"/>
            </a:pPr>
            <a:r>
              <a:rPr lang="fi-FI" sz="1600" dirty="0"/>
              <a:t>Vastataan mm. uudelleen- ja täydennyskoulutustarpeisiin, joita </a:t>
            </a:r>
            <a:r>
              <a:rPr lang="fi-FI" sz="1600" b="1" dirty="0"/>
              <a:t>teknologian kehitys ja työn murros </a:t>
            </a:r>
            <a:r>
              <a:rPr lang="fi-FI" sz="1600" dirty="0"/>
              <a:t>tuo</a:t>
            </a:r>
          </a:p>
          <a:p>
            <a:pPr lvl="1">
              <a:buFont typeface="Arial" panose="020B0604020202020204" pitchFamily="34" charset="0"/>
              <a:buChar char="•"/>
            </a:pPr>
            <a:r>
              <a:rPr lang="fi-FI" sz="1600" dirty="0"/>
              <a:t>0,5-1 miljoona suomalaista tarvitsee uudelleenkoulutusta tai laajaa täydennyskoulutusta lähivuosina</a:t>
            </a:r>
          </a:p>
          <a:p>
            <a:pPr lvl="1">
              <a:buFont typeface="Arial" panose="020B0604020202020204" pitchFamily="34" charset="0"/>
              <a:buChar char="•"/>
            </a:pPr>
            <a:r>
              <a:rPr lang="fi-FI" sz="1600" dirty="0"/>
              <a:t>Työuran aikaista opiskelua kannustavat politiikat, työuran aikaisen osaamisen kehittämisen suunnitelmallisuus, työuran ja opiskelun yhteensovittaminen, koulutuksen kohdentaminen </a:t>
            </a:r>
            <a:r>
              <a:rPr lang="fi-FI" sz="1600" dirty="0" err="1"/>
              <a:t>digitalisaation</a:t>
            </a:r>
            <a:r>
              <a:rPr lang="fi-FI" sz="1600" dirty="0"/>
              <a:t> ja työn murroksen aloille sekä ihmisiin, joihin tämä erityisesti vaikuttaa, ennakoiva toimintamalli akuutteihin uudelleenkoulutustarpeisiin</a:t>
            </a:r>
          </a:p>
          <a:p>
            <a:pPr lvl="1">
              <a:buFont typeface="Arial" panose="020B0604020202020204" pitchFamily="34" charset="0"/>
              <a:buChar char="•"/>
            </a:pPr>
            <a:r>
              <a:rPr lang="fi-FI" sz="1600" dirty="0"/>
              <a:t>Ratkaisemattomana kysymyksenä rahoitus: opiskelija, työnantaja vai valtio. Tavoitellaan monipuolista mallia koulutusseteli- ja tilimallien avulla  (Esim. Singapore </a:t>
            </a:r>
            <a:r>
              <a:rPr lang="fi-FI" sz="1600" dirty="0" err="1"/>
              <a:t>SkillFuture</a:t>
            </a:r>
            <a:r>
              <a:rPr lang="fi-FI" sz="1600" dirty="0"/>
              <a:t> valtio antaa 500 dollaria/vuosi kansalaisen jatkuvan oppimisen kehittämiseen).</a:t>
            </a:r>
          </a:p>
          <a:p>
            <a:pPr lvl="1">
              <a:buFont typeface="Arial" panose="020B0604020202020204" pitchFamily="34" charset="0"/>
              <a:buChar char="•"/>
            </a:pPr>
            <a:r>
              <a:rPr lang="fi-FI" sz="1600" dirty="0"/>
              <a:t>Monissa maissa Jatkuvalle oppimiselle luotu koordinoivia rakenteita ja politiikkatason toimenpiteitä, meillä menossa tähän. Suomessa on jo joustavoitettu opiskelumahdollisuuksia, kehitetty digitaalisia palveluita, opiskelu työttömänä, kehitetty työnantajien kannusteita</a:t>
            </a: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13</a:t>
            </a:fld>
            <a:endParaRPr lang="fi-FI" dirty="0"/>
          </a:p>
        </p:txBody>
      </p:sp>
    </p:spTree>
    <p:extLst>
      <p:ext uri="{BB962C8B-B14F-4D97-AF65-F5344CB8AC3E}">
        <p14:creationId xmlns:p14="http://schemas.microsoft.com/office/powerpoint/2010/main" val="4067208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268760"/>
            <a:ext cx="6912768" cy="648072"/>
          </a:xfrm>
        </p:spPr>
        <p:txBody>
          <a:bodyPr/>
          <a:lstStyle/>
          <a:p>
            <a:r>
              <a:rPr lang="fi-FI" dirty="0"/>
              <a:t>Jatkuva oppiminen/TEM</a:t>
            </a:r>
          </a:p>
        </p:txBody>
      </p:sp>
      <p:sp>
        <p:nvSpPr>
          <p:cNvPr id="3" name="Tekstin paikkamerkki 2"/>
          <p:cNvSpPr>
            <a:spLocks noGrp="1"/>
          </p:cNvSpPr>
          <p:nvPr>
            <p:ph type="body" sz="quarter" idx="10"/>
          </p:nvPr>
        </p:nvSpPr>
        <p:spPr>
          <a:xfrm>
            <a:off x="0" y="1844824"/>
            <a:ext cx="7956376" cy="4176464"/>
          </a:xfrm>
        </p:spPr>
        <p:txBody>
          <a:bodyPr/>
          <a:lstStyle/>
          <a:p>
            <a:pPr lvl="1">
              <a:buFont typeface="Arial" panose="020B0604020202020204" pitchFamily="34" charset="0"/>
              <a:buChar char="•"/>
            </a:pPr>
            <a:r>
              <a:rPr lang="fi-FI" sz="1600" dirty="0"/>
              <a:t>Työvoimakoulutuksessa 28 241 (muussa kuin kotoutumiskoulutuksessa), VOS-työvoimakoulutuksessa 10 760 ja työttömyysetuudella tuetussa omaehtoisessa opiskelussa 61 158 eli suuri määrä jo nyt työvoimakoulutuksessa. 300 000 korkeakoulutuksessa.</a:t>
            </a:r>
          </a:p>
          <a:p>
            <a:pPr lvl="1">
              <a:buFont typeface="Arial" panose="020B0604020202020204" pitchFamily="34" charset="0"/>
              <a:buChar char="•"/>
            </a:pPr>
            <a:r>
              <a:rPr lang="fi-FI" sz="1600" dirty="0"/>
              <a:t>Tarvitaan pitkän aikavälin toimenpiteitä aikuisten taitojen ja osaamisen parantamiseen osana elinikäisen osaamisen kehittämisen strategiaa</a:t>
            </a:r>
          </a:p>
          <a:p>
            <a:pPr lvl="1">
              <a:buFont typeface="Arial" panose="020B0604020202020204" pitchFamily="34" charset="0"/>
              <a:buChar char="•"/>
            </a:pPr>
            <a:r>
              <a:rPr lang="fi-FI" sz="1600" dirty="0"/>
              <a:t>Matalan osaamistason nostaminen ja koordinoitu yhteistyö relevanttien toimijoiden välillä</a:t>
            </a:r>
          </a:p>
          <a:p>
            <a:pPr lvl="1">
              <a:buFont typeface="Arial" panose="020B0604020202020204" pitchFamily="34" charset="0"/>
              <a:buChar char="•"/>
            </a:pPr>
            <a:r>
              <a:rPr lang="fi-FI" sz="1600" dirty="0"/>
              <a:t>Kokonaisvaltaista lähestymistapaa tukevat kumppanuudet</a:t>
            </a:r>
          </a:p>
          <a:p>
            <a:pPr lvl="1">
              <a:buFont typeface="Arial" panose="020B0604020202020204" pitchFamily="34" charset="0"/>
              <a:buChar char="•"/>
            </a:pPr>
            <a:r>
              <a:rPr lang="fi-FI" sz="1600" dirty="0"/>
              <a:t>Työnantajien, erityisesti pk-sektorin tietoisuuden nostaminen osaamisen kehittämisestä. Yritysten tärkeää kannustaa työntekijöitään koulutukseen  ja panostaa siihen</a:t>
            </a:r>
          </a:p>
          <a:p>
            <a:pPr lvl="1">
              <a:buFont typeface="Arial" panose="020B0604020202020204" pitchFamily="34" charset="0"/>
              <a:buChar char="•"/>
            </a:pPr>
            <a:r>
              <a:rPr lang="fi-FI" sz="1600" dirty="0"/>
              <a:t>Räätälöityjä oppimismahdollisuuksia suhteessa työmarkkinoiden tarpeisiin</a:t>
            </a:r>
          </a:p>
          <a:p>
            <a:pPr lvl="1">
              <a:buFont typeface="Arial" panose="020B0604020202020204" pitchFamily="34" charset="0"/>
              <a:buChar char="•"/>
            </a:pPr>
            <a:r>
              <a:rPr lang="fi-FI" sz="1600" dirty="0"/>
              <a:t>Aktiivinen ohjauksen ja tukitoimien lisääminen. Koulutuksen keskeyttämisen vähentäminen.</a:t>
            </a:r>
          </a:p>
          <a:p>
            <a:endParaRPr lang="fi-FI" dirty="0"/>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14</a:t>
            </a:fld>
            <a:endParaRPr lang="fi-FI" dirty="0"/>
          </a:p>
        </p:txBody>
      </p:sp>
    </p:spTree>
    <p:extLst>
      <p:ext uri="{BB962C8B-B14F-4D97-AF65-F5344CB8AC3E}">
        <p14:creationId xmlns:p14="http://schemas.microsoft.com/office/powerpoint/2010/main" val="1209875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Miten maaliin?</a:t>
            </a:r>
          </a:p>
        </p:txBody>
      </p:sp>
      <p:sp>
        <p:nvSpPr>
          <p:cNvPr id="3" name="Tekstin paikkamerkki 2"/>
          <p:cNvSpPr>
            <a:spLocks noGrp="1"/>
          </p:cNvSpPr>
          <p:nvPr>
            <p:ph type="body" sz="quarter" idx="10"/>
          </p:nvPr>
        </p:nvSpPr>
        <p:spPr/>
        <p:txBody>
          <a:bodyPr/>
          <a:lstStyle/>
          <a:p>
            <a:r>
              <a:rPr lang="fi-FI" sz="2000" dirty="0"/>
              <a:t>Opiskelijan osaamisen kehittämisen kolme vaihetta: 1.Taitojen arviointi 2. Räätälöidyn, joustavan koulutustarjonnan toteuttaminen 3. Hankittujen taitojen tunnistaminen ja tunnustaminen</a:t>
            </a:r>
          </a:p>
          <a:p>
            <a:r>
              <a:rPr lang="fi-FI" sz="2000" dirty="0"/>
              <a:t>Elinkeinoelämän osaamistarpeiden kokoaminen alueella, datan kokoaminen ja tietojohtaminen apuna esim. </a:t>
            </a:r>
            <a:r>
              <a:rPr lang="fi-FI" sz="2000" dirty="0" err="1"/>
              <a:t>ELY:t</a:t>
            </a:r>
            <a:r>
              <a:rPr lang="fi-FI" sz="2000" dirty="0"/>
              <a:t>, yrittäjäjärjestöt, elinkeinoyhtiöt</a:t>
            </a:r>
          </a:p>
          <a:p>
            <a:r>
              <a:rPr lang="fi-FI" sz="2000" dirty="0"/>
              <a:t>Kansalaisten uraohjaus konseptina</a:t>
            </a:r>
          </a:p>
          <a:p>
            <a:r>
              <a:rPr lang="fi-FI" sz="2000" dirty="0"/>
              <a:t>Rahoituksen ja etuisuuksien seuranta ja ymmärtäminen esim. milloin etuisuudella voi hyödyntää jatkuvan oppimisen kokonaisuuksia</a:t>
            </a:r>
          </a:p>
          <a:p>
            <a:pPr marL="0" indent="0">
              <a:buNone/>
            </a:pPr>
            <a:endParaRPr lang="fi-FI" dirty="0"/>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15</a:t>
            </a:fld>
            <a:endParaRPr lang="fi-FI" dirty="0"/>
          </a:p>
        </p:txBody>
      </p:sp>
    </p:spTree>
    <p:extLst>
      <p:ext uri="{BB962C8B-B14F-4D97-AF65-F5344CB8AC3E}">
        <p14:creationId xmlns:p14="http://schemas.microsoft.com/office/powerpoint/2010/main" val="1485209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Yhteensovittaminen</a:t>
            </a:r>
          </a:p>
        </p:txBody>
      </p:sp>
      <p:sp>
        <p:nvSpPr>
          <p:cNvPr id="3" name="Tekstin paikkamerkki 2"/>
          <p:cNvSpPr>
            <a:spLocks noGrp="1"/>
          </p:cNvSpPr>
          <p:nvPr>
            <p:ph type="body" sz="quarter" idx="10"/>
          </p:nvPr>
        </p:nvSpPr>
        <p:spPr/>
        <p:txBody>
          <a:bodyPr/>
          <a:lstStyle/>
          <a:p>
            <a:pPr marL="0" indent="0" algn="ctr">
              <a:buNone/>
            </a:pPr>
            <a:r>
              <a:rPr lang="fi-FI" dirty="0"/>
              <a:t>Kohderyhmät, sisältö, etuudet?</a:t>
            </a: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16</a:t>
            </a:fld>
            <a:endParaRPr lang="fi-FI" dirty="0"/>
          </a:p>
        </p:txBody>
      </p:sp>
      <p:sp>
        <p:nvSpPr>
          <p:cNvPr id="6" name="Pyöristetty suorakulmio 5"/>
          <p:cNvSpPr/>
          <p:nvPr/>
        </p:nvSpPr>
        <p:spPr>
          <a:xfrm>
            <a:off x="1259632" y="2636912"/>
            <a:ext cx="1512168"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Tutkinto-tavoitteinen koulutus</a:t>
            </a:r>
          </a:p>
        </p:txBody>
      </p:sp>
      <p:sp>
        <p:nvSpPr>
          <p:cNvPr id="10" name="Pyöristetty suorakulmio 9"/>
          <p:cNvSpPr/>
          <p:nvPr/>
        </p:nvSpPr>
        <p:spPr>
          <a:xfrm>
            <a:off x="3347864" y="2636912"/>
            <a:ext cx="1440160"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Jatkuva </a:t>
            </a:r>
          </a:p>
          <a:p>
            <a:pPr algn="ctr"/>
            <a:r>
              <a:rPr lang="fi-FI" dirty="0"/>
              <a:t>oppiminen</a:t>
            </a:r>
          </a:p>
        </p:txBody>
      </p:sp>
      <p:sp>
        <p:nvSpPr>
          <p:cNvPr id="12" name="Pyöristetty suorakulmio 11"/>
          <p:cNvSpPr/>
          <p:nvPr/>
        </p:nvSpPr>
        <p:spPr>
          <a:xfrm>
            <a:off x="5364088" y="2636912"/>
            <a:ext cx="1512168" cy="28083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Työvoima-koulutus</a:t>
            </a:r>
          </a:p>
        </p:txBody>
      </p:sp>
      <p:sp>
        <p:nvSpPr>
          <p:cNvPr id="13" name="Nuoli vasemmalle ja oikealle 12"/>
          <p:cNvSpPr/>
          <p:nvPr/>
        </p:nvSpPr>
        <p:spPr>
          <a:xfrm>
            <a:off x="1691680" y="4581128"/>
            <a:ext cx="4248472" cy="576064"/>
          </a:xfrm>
          <a:prstGeom prst="lef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09114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t>Yliopistot tarjoavat Jatkuvan oppimisen alla mm. (30 miljoonaa, joista </a:t>
            </a:r>
            <a:r>
              <a:rPr lang="fi-FI" sz="2000" b="1"/>
              <a:t>10 miljoonaa </a:t>
            </a:r>
            <a:r>
              <a:rPr lang="fi-FI" sz="2000" b="1" dirty="0" err="1"/>
              <a:t>koodarikoulutukseen</a:t>
            </a:r>
            <a:r>
              <a:rPr lang="fi-FI" sz="2000" b="1" dirty="0"/>
              <a:t>)</a:t>
            </a:r>
          </a:p>
        </p:txBody>
      </p:sp>
      <p:sp>
        <p:nvSpPr>
          <p:cNvPr id="3" name="Tekstin paikkamerkki 2"/>
          <p:cNvSpPr>
            <a:spLocks noGrp="1"/>
          </p:cNvSpPr>
          <p:nvPr>
            <p:ph type="body" sz="quarter" idx="10"/>
          </p:nvPr>
        </p:nvSpPr>
        <p:spPr/>
        <p:txBody>
          <a:bodyPr/>
          <a:lstStyle/>
          <a:p>
            <a:pPr marL="0" indent="0">
              <a:buNone/>
            </a:pPr>
            <a:r>
              <a:rPr lang="fi-FI" sz="2000" dirty="0"/>
              <a:t>VY </a:t>
            </a:r>
          </a:p>
          <a:p>
            <a:r>
              <a:rPr lang="fi-FI" sz="2000" dirty="0"/>
              <a:t>1. Tietotekniikan peruskokonaisuus 25 op 2. Digital management 20 op 3. </a:t>
            </a:r>
            <a:r>
              <a:rPr lang="fi-FI" sz="2000" dirty="0" err="1"/>
              <a:t>Robust</a:t>
            </a:r>
            <a:r>
              <a:rPr lang="fi-FI" sz="2000" dirty="0"/>
              <a:t> </a:t>
            </a:r>
            <a:r>
              <a:rPr lang="fi-FI" sz="2000" dirty="0" err="1"/>
              <a:t>Intelligent</a:t>
            </a:r>
            <a:r>
              <a:rPr lang="fi-FI" sz="2000" dirty="0"/>
              <a:t> Systems 22 op </a:t>
            </a:r>
          </a:p>
          <a:p>
            <a:pPr marL="0" indent="0">
              <a:buNone/>
            </a:pPr>
            <a:r>
              <a:rPr lang="fi-FI" sz="2000" dirty="0"/>
              <a:t>ÅA</a:t>
            </a:r>
          </a:p>
          <a:p>
            <a:r>
              <a:rPr lang="sv-SE" sz="2000" dirty="0"/>
              <a:t>”Utbildningsmoduler inom industriellt internet och autonoma system” utarbetas inom ramen för </a:t>
            </a:r>
            <a:r>
              <a:rPr lang="sv-SE" sz="2000" dirty="0" err="1"/>
              <a:t>FiTech</a:t>
            </a:r>
            <a:r>
              <a:rPr lang="sv-SE" sz="2000" dirty="0"/>
              <a:t>-samarbetet (</a:t>
            </a:r>
            <a:r>
              <a:rPr lang="sv-SE" sz="2000" dirty="0" err="1"/>
              <a:t>Finnish</a:t>
            </a:r>
            <a:r>
              <a:rPr lang="sv-SE" sz="2000" dirty="0"/>
              <a:t> </a:t>
            </a:r>
            <a:r>
              <a:rPr lang="sv-SE" sz="2000" dirty="0" err="1"/>
              <a:t>Institute</a:t>
            </a:r>
            <a:r>
              <a:rPr lang="sv-SE" sz="2000" dirty="0"/>
              <a:t> </a:t>
            </a:r>
            <a:r>
              <a:rPr lang="sv-SE" sz="2000" dirty="0" err="1"/>
              <a:t>of</a:t>
            </a:r>
            <a:r>
              <a:rPr lang="sv-SE" sz="2000" dirty="0"/>
              <a:t> </a:t>
            </a:r>
            <a:r>
              <a:rPr lang="sv-SE" sz="2000" dirty="0" err="1"/>
              <a:t>Technology</a:t>
            </a:r>
            <a:r>
              <a:rPr lang="sv-SE" sz="2000" dirty="0"/>
              <a:t>) och leds av professor i datateknik </a:t>
            </a:r>
            <a:r>
              <a:rPr lang="sv-SE" sz="2000" b="1" dirty="0"/>
              <a:t>Johan Lilius</a:t>
            </a:r>
            <a:r>
              <a:rPr lang="sv-SE" sz="2000" dirty="0"/>
              <a:t>.</a:t>
            </a:r>
          </a:p>
          <a:p>
            <a:r>
              <a:rPr lang="sv-SE" sz="2000" dirty="0"/>
              <a:t>”Gränsöverskridande utbildningsmoduler inom det sociala området och hälsovårdsområdet” leds av professor i vårdvetenskap </a:t>
            </a:r>
            <a:r>
              <a:rPr lang="sv-SE" sz="2000" b="1" dirty="0"/>
              <a:t>Lisbeth Fagerström</a:t>
            </a:r>
            <a:r>
              <a:rPr lang="sv-SE" sz="2000" dirty="0"/>
              <a:t>.</a:t>
            </a:r>
          </a:p>
          <a:p>
            <a:pPr marL="0" indent="0">
              <a:buNone/>
            </a:pPr>
            <a:endParaRPr lang="fi-FI" dirty="0"/>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17</a:t>
            </a:fld>
            <a:endParaRPr lang="fi-FI" dirty="0"/>
          </a:p>
        </p:txBody>
      </p:sp>
    </p:spTree>
    <p:extLst>
      <p:ext uri="{BB962C8B-B14F-4D97-AF65-F5344CB8AC3E}">
        <p14:creationId xmlns:p14="http://schemas.microsoft.com/office/powerpoint/2010/main" val="228660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Maan korkein työllisyysaste</a:t>
            </a:r>
          </a:p>
        </p:txBody>
      </p:sp>
      <p:pic>
        <p:nvPicPr>
          <p:cNvPr id="6" name="Kuva 5"/>
          <p:cNvPicPr>
            <a:picLocks noChangeAspect="1"/>
          </p:cNvPicPr>
          <p:nvPr/>
        </p:nvPicPr>
        <p:blipFill>
          <a:blip r:embed="rId2"/>
          <a:stretch>
            <a:fillRect/>
          </a:stretch>
        </p:blipFill>
        <p:spPr>
          <a:xfrm>
            <a:off x="0" y="1870764"/>
            <a:ext cx="7910761" cy="3718476"/>
          </a:xfrm>
          <a:prstGeom prst="rect">
            <a:avLst/>
          </a:prstGeom>
        </p:spPr>
      </p:pic>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2</a:t>
            </a:fld>
            <a:endParaRPr lang="fi-FI" dirty="0"/>
          </a:p>
        </p:txBody>
      </p:sp>
    </p:spTree>
    <p:extLst>
      <p:ext uri="{BB962C8B-B14F-4D97-AF65-F5344CB8AC3E}">
        <p14:creationId xmlns:p14="http://schemas.microsoft.com/office/powerpoint/2010/main" val="260380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0469" y="1268760"/>
            <a:ext cx="7344815" cy="648072"/>
          </a:xfrm>
        </p:spPr>
        <p:txBody>
          <a:bodyPr/>
          <a:lstStyle/>
          <a:p>
            <a:r>
              <a:rPr lang="fi-FI" sz="2000" dirty="0"/>
              <a:t>Rekrytointiongelmia kokeneiden toimipaikkojen osuus ELY-alueittain</a:t>
            </a: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3</a:t>
            </a:fld>
            <a:endParaRPr lang="fi-FI" dirty="0"/>
          </a:p>
        </p:txBody>
      </p:sp>
      <p:pic>
        <p:nvPicPr>
          <p:cNvPr id="6" name="Kuva 5"/>
          <p:cNvPicPr>
            <a:picLocks noChangeAspect="1"/>
          </p:cNvPicPr>
          <p:nvPr/>
        </p:nvPicPr>
        <p:blipFill>
          <a:blip r:embed="rId2"/>
          <a:stretch>
            <a:fillRect/>
          </a:stretch>
        </p:blipFill>
        <p:spPr>
          <a:xfrm>
            <a:off x="107505" y="2348880"/>
            <a:ext cx="7776864" cy="3456384"/>
          </a:xfrm>
          <a:prstGeom prst="rect">
            <a:avLst/>
          </a:prstGeom>
        </p:spPr>
      </p:pic>
    </p:spTree>
    <p:extLst>
      <p:ext uri="{BB962C8B-B14F-4D97-AF65-F5344CB8AC3E}">
        <p14:creationId xmlns:p14="http://schemas.microsoft.com/office/powerpoint/2010/main" val="2408522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27584" y="1268760"/>
            <a:ext cx="6624736" cy="936104"/>
          </a:xfrm>
        </p:spPr>
        <p:txBody>
          <a:bodyPr/>
          <a:lstStyle/>
          <a:p>
            <a:r>
              <a:rPr lang="fi-FI" sz="2400" dirty="0"/>
              <a:t>Pohjanmaan globaalisti merkittävät kärjet. Tätä osaamista yritykset tarvitsevat nyt:</a:t>
            </a: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4</a:t>
            </a:fld>
            <a:endParaRPr lang="fi-FI" dirty="0"/>
          </a:p>
        </p:txBody>
      </p:sp>
      <p:pic>
        <p:nvPicPr>
          <p:cNvPr id="6" name="Sisällön paikkamerkki 1"/>
          <p:cNvPicPr>
            <a:picLocks noChangeAspect="1"/>
          </p:cNvPicPr>
          <p:nvPr/>
        </p:nvPicPr>
        <p:blipFill>
          <a:blip r:embed="rId2"/>
          <a:stretch>
            <a:fillRect/>
          </a:stretch>
        </p:blipFill>
        <p:spPr>
          <a:xfrm>
            <a:off x="323528" y="2348880"/>
            <a:ext cx="7488642" cy="2952328"/>
          </a:xfrm>
          <a:prstGeom prst="rect">
            <a:avLst/>
          </a:prstGeom>
        </p:spPr>
      </p:pic>
    </p:spTree>
    <p:extLst>
      <p:ext uri="{BB962C8B-B14F-4D97-AF65-F5344CB8AC3E}">
        <p14:creationId xmlns:p14="http://schemas.microsoft.com/office/powerpoint/2010/main" val="424999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3"/>
          </p:nvPr>
        </p:nvSpPr>
        <p:spPr/>
        <p:txBody>
          <a:bodyPr/>
          <a:lstStyle/>
          <a:p>
            <a:pPr>
              <a:defRPr/>
            </a:pPr>
            <a:r>
              <a:rPr lang="fi-FI" dirty="0"/>
              <a:t>Ammattibarometri 3/2019</a:t>
            </a:r>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5</a:t>
            </a:fld>
            <a:endParaRPr lang="fi-FI" dirty="0"/>
          </a:p>
        </p:txBody>
      </p:sp>
      <p:pic>
        <p:nvPicPr>
          <p:cNvPr id="8" name="Kuva 7"/>
          <p:cNvPicPr>
            <a:picLocks noChangeAspect="1"/>
          </p:cNvPicPr>
          <p:nvPr/>
        </p:nvPicPr>
        <p:blipFill>
          <a:blip r:embed="rId2"/>
          <a:stretch>
            <a:fillRect/>
          </a:stretch>
        </p:blipFill>
        <p:spPr>
          <a:xfrm>
            <a:off x="0" y="4725144"/>
            <a:ext cx="7956376" cy="1928373"/>
          </a:xfrm>
          <a:prstGeom prst="rect">
            <a:avLst/>
          </a:prstGeom>
        </p:spPr>
      </p:pic>
      <p:pic>
        <p:nvPicPr>
          <p:cNvPr id="9" name="Kuva 8"/>
          <p:cNvPicPr>
            <a:picLocks noChangeAspect="1"/>
          </p:cNvPicPr>
          <p:nvPr/>
        </p:nvPicPr>
        <p:blipFill>
          <a:blip r:embed="rId3"/>
          <a:stretch>
            <a:fillRect/>
          </a:stretch>
        </p:blipFill>
        <p:spPr>
          <a:xfrm>
            <a:off x="0" y="908720"/>
            <a:ext cx="7956376" cy="3939041"/>
          </a:xfrm>
          <a:prstGeom prst="rect">
            <a:avLst/>
          </a:prstGeom>
        </p:spPr>
      </p:pic>
    </p:spTree>
    <p:extLst>
      <p:ext uri="{BB962C8B-B14F-4D97-AF65-F5344CB8AC3E}">
        <p14:creationId xmlns:p14="http://schemas.microsoft.com/office/powerpoint/2010/main" val="3647677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Tulevaisuuden osaaminen (OEF)</a:t>
            </a:r>
          </a:p>
        </p:txBody>
      </p:sp>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6</a:t>
            </a:fld>
            <a:endParaRPr lang="fi-FI" dirty="0"/>
          </a:p>
        </p:txBody>
      </p:sp>
      <p:pic>
        <p:nvPicPr>
          <p:cNvPr id="9" name="Kuva 8"/>
          <p:cNvPicPr>
            <a:picLocks noChangeAspect="1"/>
          </p:cNvPicPr>
          <p:nvPr/>
        </p:nvPicPr>
        <p:blipFill>
          <a:blip r:embed="rId2"/>
          <a:stretch>
            <a:fillRect/>
          </a:stretch>
        </p:blipFill>
        <p:spPr>
          <a:xfrm>
            <a:off x="-13513" y="1721396"/>
            <a:ext cx="7956375" cy="5136604"/>
          </a:xfrm>
          <a:prstGeom prst="rect">
            <a:avLst/>
          </a:prstGeom>
        </p:spPr>
      </p:pic>
    </p:spTree>
    <p:extLst>
      <p:ext uri="{BB962C8B-B14F-4D97-AF65-F5344CB8AC3E}">
        <p14:creationId xmlns:p14="http://schemas.microsoft.com/office/powerpoint/2010/main" val="183850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tunnisteen paikkamerkki 3"/>
          <p:cNvSpPr>
            <a:spLocks noGrp="1"/>
          </p:cNvSpPr>
          <p:nvPr>
            <p:ph type="ftr" sz="quarter" idx="3"/>
          </p:nvPr>
        </p:nvSpPr>
        <p:spPr/>
        <p:txBody>
          <a:bodyPr/>
          <a:lstStyle/>
          <a:p>
            <a:pPr>
              <a:defRPr/>
            </a:pP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7</a:t>
            </a:fld>
            <a:endParaRPr lang="fi-FI" dirty="0"/>
          </a:p>
        </p:txBody>
      </p:sp>
      <p:sp>
        <p:nvSpPr>
          <p:cNvPr id="6" name="Rubrik 1"/>
          <p:cNvSpPr>
            <a:spLocks noGrp="1"/>
          </p:cNvSpPr>
          <p:nvPr>
            <p:ph type="title"/>
          </p:nvPr>
        </p:nvSpPr>
        <p:spPr>
          <a:xfrm>
            <a:off x="395536" y="980728"/>
            <a:ext cx="7339638" cy="504056"/>
          </a:xfrm>
        </p:spPr>
        <p:txBody>
          <a:bodyPr/>
          <a:lstStyle/>
          <a:p>
            <a:r>
              <a:rPr lang="fi-FI" sz="2400" b="1" dirty="0" err="1"/>
              <a:t>Organisation</a:t>
            </a:r>
            <a:r>
              <a:rPr lang="fi-FI" sz="2400" b="1" dirty="0"/>
              <a:t> of </a:t>
            </a:r>
            <a:r>
              <a:rPr lang="fi-FI" sz="2400" b="1" dirty="0" err="1"/>
              <a:t>the</a:t>
            </a:r>
            <a:r>
              <a:rPr lang="fi-FI" sz="2400" b="1" dirty="0"/>
              <a:t> </a:t>
            </a:r>
            <a:r>
              <a:rPr lang="fi-FI" sz="2400" b="1" dirty="0" err="1"/>
              <a:t>Future</a:t>
            </a:r>
            <a:endParaRPr lang="fi-FI" sz="2400" b="1" dirty="0"/>
          </a:p>
        </p:txBody>
      </p:sp>
      <p:sp>
        <p:nvSpPr>
          <p:cNvPr id="7" name="Platshållare för text 2"/>
          <p:cNvSpPr>
            <a:spLocks noGrp="1"/>
          </p:cNvSpPr>
          <p:nvPr>
            <p:ph type="body" sz="quarter" idx="10"/>
          </p:nvPr>
        </p:nvSpPr>
        <p:spPr>
          <a:xfrm>
            <a:off x="827584" y="2084238"/>
            <a:ext cx="6912768" cy="4225082"/>
          </a:xfrm>
        </p:spPr>
        <p:txBody>
          <a:bodyPr/>
          <a:lstStyle/>
          <a:p>
            <a:pPr>
              <a:defRPr/>
            </a:pPr>
            <a:endParaRPr lang="fi-FI" dirty="0"/>
          </a:p>
          <a:p>
            <a:endParaRPr lang="fi-FI" dirty="0"/>
          </a:p>
          <a:p>
            <a:endParaRPr lang="fi-FI" dirty="0"/>
          </a:p>
        </p:txBody>
      </p:sp>
      <p:pic>
        <p:nvPicPr>
          <p:cNvPr id="2" name="Kuva 1"/>
          <p:cNvPicPr>
            <a:picLocks noChangeAspect="1"/>
          </p:cNvPicPr>
          <p:nvPr/>
        </p:nvPicPr>
        <p:blipFill>
          <a:blip r:embed="rId2"/>
          <a:stretch>
            <a:fillRect/>
          </a:stretch>
        </p:blipFill>
        <p:spPr>
          <a:xfrm>
            <a:off x="395536" y="1484784"/>
            <a:ext cx="7272808" cy="4824536"/>
          </a:xfrm>
          <a:prstGeom prst="rect">
            <a:avLst/>
          </a:prstGeom>
        </p:spPr>
      </p:pic>
    </p:spTree>
    <p:extLst>
      <p:ext uri="{BB962C8B-B14F-4D97-AF65-F5344CB8AC3E}">
        <p14:creationId xmlns:p14="http://schemas.microsoft.com/office/powerpoint/2010/main" val="97655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96752"/>
            <a:ext cx="7056784" cy="648072"/>
          </a:xfrm>
        </p:spPr>
        <p:txBody>
          <a:bodyPr/>
          <a:lstStyle/>
          <a:p>
            <a:r>
              <a:rPr lang="fi-FI" sz="2400" b="1" dirty="0" err="1"/>
              <a:t>The</a:t>
            </a:r>
            <a:r>
              <a:rPr lang="fi-FI" sz="2400" b="1" dirty="0"/>
              <a:t> Soft </a:t>
            </a:r>
            <a:r>
              <a:rPr lang="fi-FI" sz="2400" b="1" dirty="0" err="1"/>
              <a:t>Skills</a:t>
            </a:r>
            <a:r>
              <a:rPr lang="fi-FI" sz="2400" b="1" dirty="0"/>
              <a:t> </a:t>
            </a:r>
            <a:r>
              <a:rPr lang="fi-FI" sz="2400" b="1" dirty="0" err="1"/>
              <a:t>Companies</a:t>
            </a:r>
            <a:r>
              <a:rPr lang="fi-FI" sz="2400" b="1" dirty="0"/>
              <a:t> </a:t>
            </a:r>
            <a:r>
              <a:rPr lang="fi-FI" sz="2400" b="1" dirty="0" err="1"/>
              <a:t>Need</a:t>
            </a:r>
            <a:r>
              <a:rPr lang="fi-FI" sz="2400" b="1" dirty="0"/>
              <a:t> </a:t>
            </a:r>
            <a:r>
              <a:rPr lang="fi-FI" sz="2400" b="1" dirty="0" err="1"/>
              <a:t>Most</a:t>
            </a:r>
            <a:r>
              <a:rPr lang="fi-FI" sz="2400" b="1" dirty="0"/>
              <a:t> in 2019 </a:t>
            </a:r>
            <a:br>
              <a:rPr lang="fi-FI" sz="2400" b="1" dirty="0"/>
            </a:br>
            <a:endParaRPr lang="fi-FI" sz="2400" dirty="0"/>
          </a:p>
        </p:txBody>
      </p:sp>
      <p:pic>
        <p:nvPicPr>
          <p:cNvPr id="6" name="Kuva 5"/>
          <p:cNvPicPr>
            <a:picLocks noChangeAspect="1"/>
          </p:cNvPicPr>
          <p:nvPr/>
        </p:nvPicPr>
        <p:blipFill>
          <a:blip r:embed="rId2"/>
          <a:stretch>
            <a:fillRect/>
          </a:stretch>
        </p:blipFill>
        <p:spPr>
          <a:xfrm>
            <a:off x="251198" y="1760560"/>
            <a:ext cx="7705178" cy="4260728"/>
          </a:xfrm>
          <a:prstGeom prst="rect">
            <a:avLst/>
          </a:prstGeom>
        </p:spPr>
      </p:pic>
      <p:sp>
        <p:nvSpPr>
          <p:cNvPr id="4" name="Alatunnisteen paikkamerkki 3"/>
          <p:cNvSpPr>
            <a:spLocks noGrp="1"/>
          </p:cNvSpPr>
          <p:nvPr>
            <p:ph type="ftr" sz="quarter" idx="3"/>
          </p:nvPr>
        </p:nvSpPr>
        <p:spPr/>
        <p:txBody>
          <a:bodyPr/>
          <a:lstStyle/>
          <a:p>
            <a:pPr>
              <a:defRPr/>
            </a:pPr>
            <a:r>
              <a:rPr lang="fi-FI" dirty="0" err="1"/>
              <a:t>Source</a:t>
            </a:r>
            <a:r>
              <a:rPr lang="fi-FI" dirty="0"/>
              <a:t>: </a:t>
            </a:r>
            <a:r>
              <a:rPr lang="fi-FI" dirty="0" err="1"/>
              <a:t>Linkedin</a:t>
            </a: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8</a:t>
            </a:fld>
            <a:endParaRPr lang="fi-FI" dirty="0"/>
          </a:p>
        </p:txBody>
      </p:sp>
    </p:spTree>
    <p:extLst>
      <p:ext uri="{BB962C8B-B14F-4D97-AF65-F5344CB8AC3E}">
        <p14:creationId xmlns:p14="http://schemas.microsoft.com/office/powerpoint/2010/main" val="4189934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9552" y="1052736"/>
            <a:ext cx="7128792" cy="743471"/>
          </a:xfrm>
        </p:spPr>
        <p:txBody>
          <a:bodyPr/>
          <a:lstStyle/>
          <a:p>
            <a:r>
              <a:rPr lang="fi-FI" sz="2400" b="1" dirty="0" err="1"/>
              <a:t>The</a:t>
            </a:r>
            <a:r>
              <a:rPr lang="fi-FI" sz="2400" b="1" dirty="0"/>
              <a:t> </a:t>
            </a:r>
            <a:r>
              <a:rPr lang="fi-FI" sz="2400" b="1" dirty="0" err="1"/>
              <a:t>Hard</a:t>
            </a:r>
            <a:r>
              <a:rPr lang="fi-FI" sz="2400" b="1" dirty="0"/>
              <a:t> </a:t>
            </a:r>
            <a:r>
              <a:rPr lang="fi-FI" sz="2400" b="1" dirty="0" err="1"/>
              <a:t>Skills</a:t>
            </a:r>
            <a:r>
              <a:rPr lang="fi-FI" sz="2400" b="1" dirty="0"/>
              <a:t> </a:t>
            </a:r>
            <a:r>
              <a:rPr lang="fi-FI" sz="2400" b="1" dirty="0" err="1"/>
              <a:t>Companies</a:t>
            </a:r>
            <a:r>
              <a:rPr lang="fi-FI" sz="2400" b="1" dirty="0"/>
              <a:t> </a:t>
            </a:r>
            <a:r>
              <a:rPr lang="fi-FI" sz="2400" b="1" dirty="0" err="1"/>
              <a:t>Need</a:t>
            </a:r>
            <a:r>
              <a:rPr lang="fi-FI" sz="2400" b="1" dirty="0"/>
              <a:t> </a:t>
            </a:r>
            <a:r>
              <a:rPr lang="fi-FI" sz="2400" b="1" dirty="0" err="1"/>
              <a:t>Most</a:t>
            </a:r>
            <a:r>
              <a:rPr lang="fi-FI" sz="2400" b="1" dirty="0"/>
              <a:t> in 2019</a:t>
            </a:r>
            <a:endParaRPr lang="fi-FI" sz="2400" dirty="0"/>
          </a:p>
        </p:txBody>
      </p:sp>
      <p:pic>
        <p:nvPicPr>
          <p:cNvPr id="6" name="Kuva 5"/>
          <p:cNvPicPr>
            <a:picLocks noChangeAspect="1"/>
          </p:cNvPicPr>
          <p:nvPr/>
        </p:nvPicPr>
        <p:blipFill>
          <a:blip r:embed="rId2"/>
          <a:stretch>
            <a:fillRect/>
          </a:stretch>
        </p:blipFill>
        <p:spPr>
          <a:xfrm>
            <a:off x="251198" y="1916832"/>
            <a:ext cx="7633170" cy="4320480"/>
          </a:xfrm>
          <a:prstGeom prst="rect">
            <a:avLst/>
          </a:prstGeom>
        </p:spPr>
      </p:pic>
      <p:sp>
        <p:nvSpPr>
          <p:cNvPr id="4" name="Alatunnisteen paikkamerkki 3"/>
          <p:cNvSpPr>
            <a:spLocks noGrp="1"/>
          </p:cNvSpPr>
          <p:nvPr>
            <p:ph type="ftr" sz="quarter" idx="3"/>
          </p:nvPr>
        </p:nvSpPr>
        <p:spPr/>
        <p:txBody>
          <a:bodyPr/>
          <a:lstStyle/>
          <a:p>
            <a:pPr>
              <a:defRPr/>
            </a:pPr>
            <a:r>
              <a:rPr lang="fi-FI" dirty="0" err="1"/>
              <a:t>Source</a:t>
            </a:r>
            <a:r>
              <a:rPr lang="fi-FI" dirty="0"/>
              <a:t>: </a:t>
            </a:r>
            <a:r>
              <a:rPr lang="fi-FI" dirty="0" err="1"/>
              <a:t>Linkedin</a:t>
            </a:r>
            <a:endParaRPr lang="fi-FI" dirty="0"/>
          </a:p>
        </p:txBody>
      </p:sp>
      <p:sp>
        <p:nvSpPr>
          <p:cNvPr id="5" name="Dian numeron paikkamerkki 4"/>
          <p:cNvSpPr>
            <a:spLocks noGrp="1"/>
          </p:cNvSpPr>
          <p:nvPr>
            <p:ph type="sldNum" sz="quarter" idx="4"/>
          </p:nvPr>
        </p:nvSpPr>
        <p:spPr/>
        <p:txBody>
          <a:bodyPr/>
          <a:lstStyle/>
          <a:p>
            <a:pPr>
              <a:defRPr/>
            </a:pPr>
            <a:fld id="{1F70512E-3501-4C97-9457-F6C16E24E41E}" type="slidenum">
              <a:rPr lang="fi-FI" smtClean="0"/>
              <a:pPr>
                <a:defRPr/>
              </a:pPr>
              <a:t>9</a:t>
            </a:fld>
            <a:endParaRPr lang="fi-FI" dirty="0"/>
          </a:p>
        </p:txBody>
      </p:sp>
    </p:spTree>
    <p:extLst>
      <p:ext uri="{BB962C8B-B14F-4D97-AF65-F5344CB8AC3E}">
        <p14:creationId xmlns:p14="http://schemas.microsoft.com/office/powerpoint/2010/main" val="2132990831"/>
      </p:ext>
    </p:extLst>
  </p:cSld>
  <p:clrMapOvr>
    <a:masterClrMapping/>
  </p:clrMapOvr>
</p:sld>
</file>

<file path=ppt/theme/theme1.xml><?xml version="1.0" encoding="utf-8"?>
<a:theme xmlns:a="http://schemas.openxmlformats.org/drawingml/2006/main" name="ELY_powerpoint_pohja">
  <a:themeElements>
    <a:clrScheme name="ELY-värit">
      <a:dk1>
        <a:sysClr val="windowText" lastClr="000000"/>
      </a:dk1>
      <a:lt1>
        <a:srgbClr val="FFFFFF"/>
      </a:lt1>
      <a:dk2>
        <a:srgbClr val="58585A"/>
      </a:dk2>
      <a:lt2>
        <a:srgbClr val="D8D8D8"/>
      </a:lt2>
      <a:accent1>
        <a:srgbClr val="003883"/>
      </a:accent1>
      <a:accent2>
        <a:srgbClr val="779346"/>
      </a:accent2>
      <a:accent3>
        <a:srgbClr val="D9640C"/>
      </a:accent3>
      <a:accent4>
        <a:srgbClr val="4460A5"/>
      </a:accent4>
      <a:accent5>
        <a:srgbClr val="58585A"/>
      </a:accent5>
      <a:accent6>
        <a:srgbClr val="FDD078"/>
      </a:accent6>
      <a:hlink>
        <a:srgbClr val="D9640C"/>
      </a:hlink>
      <a:folHlink>
        <a:srgbClr val="D9640C"/>
      </a:folHlink>
    </a:clrScheme>
    <a:fontScheme name="ELY_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teema 1">
        <a:dk1>
          <a:srgbClr val="59595B"/>
        </a:dk1>
        <a:lt1>
          <a:srgbClr val="FFFFFF"/>
        </a:lt1>
        <a:dk2>
          <a:srgbClr val="0081CC"/>
        </a:dk2>
        <a:lt2>
          <a:srgbClr val="A7A8AB"/>
        </a:lt2>
        <a:accent1>
          <a:srgbClr val="859FCB"/>
        </a:accent1>
        <a:accent2>
          <a:srgbClr val="D87F82"/>
        </a:accent2>
        <a:accent3>
          <a:srgbClr val="FFFFFF"/>
        </a:accent3>
        <a:accent4>
          <a:srgbClr val="4B4B4C"/>
        </a:accent4>
        <a:accent5>
          <a:srgbClr val="C2CDE2"/>
        </a:accent5>
        <a:accent6>
          <a:srgbClr val="C47275"/>
        </a:accent6>
        <a:hlink>
          <a:srgbClr val="7FD1ED"/>
        </a:hlink>
        <a:folHlink>
          <a:srgbClr val="F7BC7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LY_PowerPointpohja_peruskoko.pptx" id="{CD2C5996-DCB0-48C8-979A-54ABAAE08EDF}" vid="{3BA2FDEE-9F0B-4FA7-8545-CEB0F00F349D}"/>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CF0F21709F5A1D4F8F7835BED1A97044" ma:contentTypeVersion="13" ma:contentTypeDescription="Luo uusi asiakirja." ma:contentTypeScope="" ma:versionID="0a10cf794294daf27633396f49b4c5fd">
  <xsd:schema xmlns:xsd="http://www.w3.org/2001/XMLSchema" xmlns:xs="http://www.w3.org/2001/XMLSchema" xmlns:p="http://schemas.microsoft.com/office/2006/metadata/properties" xmlns:ns3="00ee4a2d-1cfc-4ae8-988e-3ca52855f16f" xmlns:ns4="a644f5ed-4ec1-403d-a607-7c8ce2aee6d4" targetNamespace="http://schemas.microsoft.com/office/2006/metadata/properties" ma:root="true" ma:fieldsID="b8f10e7665d5d49c39bcaf6eeb302cb3" ns3:_="" ns4:_="">
    <xsd:import namespace="00ee4a2d-1cfc-4ae8-988e-3ca52855f16f"/>
    <xsd:import namespace="a644f5ed-4ec1-403d-a607-7c8ce2aee6d4"/>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ee4a2d-1cfc-4ae8-988e-3ca52855f16f"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description="" ma:internalName="SharedWithDetails" ma:readOnly="true">
      <xsd:simpleType>
        <xsd:restriction base="dms:Note">
          <xsd:maxLength value="255"/>
        </xsd:restriction>
      </xsd:simpleType>
    </xsd:element>
    <xsd:element name="SharingHintHash" ma:index="10" nillable="true" ma:displayName="Jakamisvihjeen hajautus" ma:description="" ma:hidden="true" ma:internalName="SharingHintHash" ma:readOnly="true">
      <xsd:simpleType>
        <xsd:restriction base="dms:Text"/>
      </xsd:simpleType>
    </xsd:element>
    <xsd:element name="LastSharedByUser" ma:index="11" nillable="true" ma:displayName="Käyttäjä jakanut viimeksi" ma:description="" ma:internalName="LastSharedByUser" ma:readOnly="true">
      <xsd:simpleType>
        <xsd:restriction base="dms:Note">
          <xsd:maxLength value="255"/>
        </xsd:restriction>
      </xsd:simpleType>
    </xsd:element>
    <xsd:element name="LastSharedByTime" ma:index="12" nillable="true" ma:displayName="Jaettu viimeksi ajankohtana"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644f5ed-4ec1-403d-a607-7c8ce2aee6d4"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C8DE75-5930-47BC-BC27-6159D1DA7F0F}">
  <ds:schemaRefs>
    <ds:schemaRef ds:uri="http://schemas.microsoft.com/office/2006/metadata/properties"/>
    <ds:schemaRef ds:uri="a644f5ed-4ec1-403d-a607-7c8ce2aee6d4"/>
    <ds:schemaRef ds:uri="http://purl.org/dc/elements/1.1/"/>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00ee4a2d-1cfc-4ae8-988e-3ca52855f16f"/>
  </ds:schemaRefs>
</ds:datastoreItem>
</file>

<file path=customXml/itemProps2.xml><?xml version="1.0" encoding="utf-8"?>
<ds:datastoreItem xmlns:ds="http://schemas.openxmlformats.org/officeDocument/2006/customXml" ds:itemID="{0C9C83FC-48C9-4F9A-A2FC-697AD66F4379}">
  <ds:schemaRefs>
    <ds:schemaRef ds:uri="http://schemas.microsoft.com/sharepoint/v3/contenttype/forms"/>
  </ds:schemaRefs>
</ds:datastoreItem>
</file>

<file path=customXml/itemProps3.xml><?xml version="1.0" encoding="utf-8"?>
<ds:datastoreItem xmlns:ds="http://schemas.openxmlformats.org/officeDocument/2006/customXml" ds:itemID="{1BDB8608-23D1-4714-9630-2FD34981A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ee4a2d-1cfc-4ae8-988e-3ca52855f16f"/>
    <ds:schemaRef ds:uri="a644f5ed-4ec1-403d-a607-7c8ce2aee6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ELY_EA02_PowerP_________RGB</Template>
  <TotalTime>1859</TotalTime>
  <Words>904</Words>
  <Application>Microsoft Office PowerPoint</Application>
  <PresentationFormat>Näytössä katseltava diaesitys (4:3)</PresentationFormat>
  <Paragraphs>90</Paragraphs>
  <Slides>17</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17</vt:i4>
      </vt:variant>
    </vt:vector>
  </HeadingPairs>
  <TitlesOfParts>
    <vt:vector size="21" baseType="lpstr">
      <vt:lpstr>Arial</vt:lpstr>
      <vt:lpstr>Verdana</vt:lpstr>
      <vt:lpstr>Wingdings</vt:lpstr>
      <vt:lpstr>ELY_powerpoint_pohja</vt:lpstr>
      <vt:lpstr>Tulevaisuuden osaamisen varmistaminen ja Jatkuvan oppimisen malli</vt:lpstr>
      <vt:lpstr>Maan korkein työllisyysaste</vt:lpstr>
      <vt:lpstr>Rekrytointiongelmia kokeneiden toimipaikkojen osuus ELY-alueittain</vt:lpstr>
      <vt:lpstr>Pohjanmaan globaalisti merkittävät kärjet. Tätä osaamista yritykset tarvitsevat nyt:</vt:lpstr>
      <vt:lpstr>PowerPoint-esitys</vt:lpstr>
      <vt:lpstr>Tulevaisuuden osaaminen (OEF)</vt:lpstr>
      <vt:lpstr>Organisation of the Future</vt:lpstr>
      <vt:lpstr>The Soft Skills Companies Need Most in 2019  </vt:lpstr>
      <vt:lpstr>The Hard Skills Companies Need Most in 2019</vt:lpstr>
      <vt:lpstr>Hallituksen työllisyyspolitiikka</vt:lpstr>
      <vt:lpstr>Työllisyyspolitiikan toimia</vt:lpstr>
      <vt:lpstr>Osaamisen kehittäminen</vt:lpstr>
      <vt:lpstr>Jatkuva oppiminen/OKM</vt:lpstr>
      <vt:lpstr>Jatkuva oppiminen/TEM</vt:lpstr>
      <vt:lpstr>Miten maaliin?</vt:lpstr>
      <vt:lpstr>Yhteensovittaminen</vt:lpstr>
      <vt:lpstr>Yliopistot tarjoavat Jatkuvan oppimisen alla mm. (30 miljoonaa, joista 10 miljoonaa koodarikoulutukseen)</vt:lpstr>
    </vt:vector>
  </TitlesOfParts>
  <Company>Suomen Valtio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Cucinotta Francesca</dc:creator>
  <cp:lastModifiedBy>Terhi Petäjä</cp:lastModifiedBy>
  <cp:revision>29</cp:revision>
  <dcterms:created xsi:type="dcterms:W3CDTF">2019-03-12T08:52:56Z</dcterms:created>
  <dcterms:modified xsi:type="dcterms:W3CDTF">2020-05-28T05:25:19Z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0x010100CF0F21709F5A1D4F8F7835BED1A97044</vt:lpwstr>
  </property>
</Properties>
</file>